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handoutMasterIdLst>
    <p:handoutMasterId r:id="rId40"/>
  </p:handoutMasterIdLst>
  <p:sldIdLst>
    <p:sldId id="257" r:id="rId5"/>
    <p:sldId id="936" r:id="rId6"/>
    <p:sldId id="994" r:id="rId7"/>
    <p:sldId id="868" r:id="rId8"/>
    <p:sldId id="1038" r:id="rId9"/>
    <p:sldId id="1037" r:id="rId10"/>
    <p:sldId id="1035" r:id="rId11"/>
    <p:sldId id="1036" r:id="rId12"/>
    <p:sldId id="1034" r:id="rId13"/>
    <p:sldId id="1039" r:id="rId14"/>
    <p:sldId id="1041" r:id="rId15"/>
    <p:sldId id="1016" r:id="rId16"/>
    <p:sldId id="288" r:id="rId17"/>
    <p:sldId id="290" r:id="rId18"/>
    <p:sldId id="4572" r:id="rId19"/>
    <p:sldId id="991" r:id="rId20"/>
    <p:sldId id="4555" r:id="rId21"/>
    <p:sldId id="4565" r:id="rId22"/>
    <p:sldId id="4559" r:id="rId23"/>
    <p:sldId id="4560" r:id="rId24"/>
    <p:sldId id="4566" r:id="rId25"/>
    <p:sldId id="4561" r:id="rId26"/>
    <p:sldId id="4569" r:id="rId27"/>
    <p:sldId id="4571" r:id="rId28"/>
    <p:sldId id="1040" r:id="rId29"/>
    <p:sldId id="864" r:id="rId30"/>
    <p:sldId id="920" r:id="rId31"/>
    <p:sldId id="371" r:id="rId32"/>
    <p:sldId id="4567" r:id="rId33"/>
    <p:sldId id="4573" r:id="rId34"/>
    <p:sldId id="4568" r:id="rId35"/>
    <p:sldId id="1024" r:id="rId36"/>
    <p:sldId id="1025" r:id="rId37"/>
    <p:sldId id="1022" r:id="rId38"/>
    <p:sldId id="103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945289-9C74-CE93-5741-26F1F37DD373}" name="Bob Welper" initials="BW" userId="S::Bob.Welper@urus.org::9e4a3922-0deb-4c4e-8dcc-72f8e38aa6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10.19.53.11\data-M\GRW\GRAPHICS\nmtrend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tg\n8rftyyd5jl3ndz1ydk7rm580000gn\T\com.microsoft.Outlook\Outlook%20Temp\Chromosomal%20EBV%20for%20Holstein%20Net%20Merit%20March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723705874185599"/>
          <c:y val="4.0943332190289901E-2"/>
          <c:w val="0.78649848688158397"/>
          <c:h val="0.76751948859737196"/>
        </c:manualLayout>
      </c:layout>
      <c:lineChart>
        <c:grouping val="standard"/>
        <c:varyColors val="0"/>
        <c:ser>
          <c:idx val="0"/>
          <c:order val="0"/>
          <c:tx>
            <c:v> All bulls</c:v>
          </c:tx>
          <c:spPr>
            <a:ln w="44450" cap="sq">
              <a:solidFill>
                <a:srgbClr val="244270"/>
              </a:solidFill>
              <a:miter lim="800000"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-563.73295299999938</c:v>
                </c:pt>
                <c:pt idx="4">
                  <c:v>-561.29077080000104</c:v>
                </c:pt>
                <c:pt idx="5">
                  <c:v>-535.05172859999948</c:v>
                </c:pt>
                <c:pt idx="6">
                  <c:v>-501.72493389999988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-414.90218499999969</c:v>
                </c:pt>
                <c:pt idx="10">
                  <c:v>-403.98379929999919</c:v>
                </c:pt>
                <c:pt idx="11">
                  <c:v>-371.75191889999951</c:v>
                </c:pt>
                <c:pt idx="12">
                  <c:v>-364.26625959999939</c:v>
                </c:pt>
                <c:pt idx="13">
                  <c:v>-342.28279629999969</c:v>
                </c:pt>
                <c:pt idx="14">
                  <c:v>-339.21297390000001</c:v>
                </c:pt>
                <c:pt idx="15">
                  <c:v>-317.56864000000002</c:v>
                </c:pt>
                <c:pt idx="16">
                  <c:v>-301.6227626000005</c:v>
                </c:pt>
                <c:pt idx="17">
                  <c:v>-266.88199179999958</c:v>
                </c:pt>
                <c:pt idx="18">
                  <c:v>-257.26027399999958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-170.62021660000019</c:v>
                </c:pt>
                <c:pt idx="23">
                  <c:v>-158.46620850000019</c:v>
                </c:pt>
                <c:pt idx="24">
                  <c:v>-103.6305998</c:v>
                </c:pt>
                <c:pt idx="25">
                  <c:v>-77.041683210000144</c:v>
                </c:pt>
                <c:pt idx="26">
                  <c:v>-47.195798650000057</c:v>
                </c:pt>
                <c:pt idx="27">
                  <c:v>-4.8821368949999906</c:v>
                </c:pt>
                <c:pt idx="28">
                  <c:v>69.835489829999958</c:v>
                </c:pt>
                <c:pt idx="29">
                  <c:v>111.5685833</c:v>
                </c:pt>
                <c:pt idx="30">
                  <c:v>194.18892200000019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393.06090840000002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D6-D947-A0BA-C0FD35F14553}"/>
            </c:ext>
          </c:extLst>
        </c:ser>
        <c:ser>
          <c:idx val="1"/>
          <c:order val="1"/>
          <c:tx>
            <c:v> AI bulls</c:v>
          </c:tx>
          <c:spPr>
            <a:ln w="44450" cap="sq">
              <a:solidFill>
                <a:srgbClr val="B00000"/>
              </a:solidFill>
              <a:prstDash val="sysDash"/>
              <a:miter lim="800000"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-607.75883260000103</c:v>
                </c:pt>
                <c:pt idx="1">
                  <c:v>-560.46498819999886</c:v>
                </c:pt>
                <c:pt idx="2">
                  <c:v>-538.84914459999948</c:v>
                </c:pt>
                <c:pt idx="3">
                  <c:v>-535.31145039999899</c:v>
                </c:pt>
                <c:pt idx="4">
                  <c:v>-545.47098719999997</c:v>
                </c:pt>
                <c:pt idx="5">
                  <c:v>-524.73937280000052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-431.50091520000001</c:v>
                </c:pt>
                <c:pt idx="9">
                  <c:v>-397.51515149999938</c:v>
                </c:pt>
                <c:pt idx="10">
                  <c:v>-388.39011929999913</c:v>
                </c:pt>
                <c:pt idx="11">
                  <c:v>-349.14603369999998</c:v>
                </c:pt>
                <c:pt idx="12">
                  <c:v>-349.90909090000002</c:v>
                </c:pt>
                <c:pt idx="13">
                  <c:v>-330.46666670000002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-237.03989540000001</c:v>
                </c:pt>
                <c:pt idx="19">
                  <c:v>-206.20920499999971</c:v>
                </c:pt>
                <c:pt idx="20">
                  <c:v>-197.54782610000001</c:v>
                </c:pt>
                <c:pt idx="21">
                  <c:v>-157.1346725999997</c:v>
                </c:pt>
                <c:pt idx="22">
                  <c:v>-144.72359399999971</c:v>
                </c:pt>
                <c:pt idx="23">
                  <c:v>-134.2013115</c:v>
                </c:pt>
                <c:pt idx="24">
                  <c:v>-64.967245990000194</c:v>
                </c:pt>
                <c:pt idx="25">
                  <c:v>-31.717406140000001</c:v>
                </c:pt>
                <c:pt idx="26">
                  <c:v>-3.3653350520000012</c:v>
                </c:pt>
                <c:pt idx="27">
                  <c:v>58.662642050000002</c:v>
                </c:pt>
                <c:pt idx="28">
                  <c:v>147.6450539999997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388.09229470000002</c:v>
                </c:pt>
                <c:pt idx="32">
                  <c:v>476.41969829999999</c:v>
                </c:pt>
                <c:pt idx="33">
                  <c:v>564.81786939999836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D6-D947-A0BA-C0FD35F14553}"/>
            </c:ext>
          </c:extLst>
        </c:ser>
        <c:ser>
          <c:idx val="2"/>
          <c:order val="2"/>
          <c:tx>
            <c:v> Cows</c:v>
          </c:tx>
          <c:spPr>
            <a:ln w="44450" cap="sq">
              <a:solidFill>
                <a:srgbClr val="00523C"/>
              </a:solidFill>
              <a:miter lim="800000"/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-693.27900000000102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-617.95599999999899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-507.29899999999913</c:v>
                </c:pt>
                <c:pt idx="11">
                  <c:v>-483.18</c:v>
                </c:pt>
                <c:pt idx="12">
                  <c:v>-460.53099999999938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-376.00099999999969</c:v>
                </c:pt>
                <c:pt idx="17">
                  <c:v>-348.91599999999943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-271.25799999999958</c:v>
                </c:pt>
                <c:pt idx="22">
                  <c:v>-245.21399999999969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-51.383000000000003</c:v>
                </c:pt>
                <c:pt idx="30">
                  <c:v>-4.3669999999999947</c:v>
                </c:pt>
                <c:pt idx="31">
                  <c:v>35.302999999999997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D6-D947-A0BA-C0FD35F145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38908144"/>
        <c:axId val="-238904752"/>
      </c:lineChart>
      <c:catAx>
        <c:axId val="-238908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Birth year</a:t>
                </a:r>
              </a:p>
            </c:rich>
          </c:tx>
          <c:layout>
            <c:manualLayout>
              <c:xMode val="edge"/>
              <c:yMode val="edge"/>
              <c:x val="0.48660113103139502"/>
              <c:y val="0.9126868225922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8100">
            <a:solidFill>
              <a:prstClr val="black"/>
            </a:solidFill>
          </a:ln>
        </c:spPr>
        <c:crossAx val="-238904752"/>
        <c:crossesAt val="-800"/>
        <c:auto val="1"/>
        <c:lblAlgn val="ctr"/>
        <c:lblOffset val="0"/>
        <c:tickLblSkip val="5"/>
        <c:tickMarkSkip val="5"/>
        <c:noMultiLvlLbl val="0"/>
      </c:catAx>
      <c:valAx>
        <c:axId val="-238904752"/>
        <c:scaling>
          <c:orientation val="minMax"/>
          <c:max val="6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 merit ($)</a:t>
                </a:r>
              </a:p>
            </c:rich>
          </c:tx>
          <c:layout>
            <c:manualLayout>
              <c:xMode val="edge"/>
              <c:yMode val="edge"/>
              <c:x val="1.5790719933832899E-3"/>
              <c:y val="0.23691835192209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38100" cap="sq">
            <a:solidFill>
              <a:prstClr val="black"/>
            </a:solidFill>
            <a:miter lim="800000"/>
          </a:ln>
        </c:spPr>
        <c:crossAx val="-238908144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28028434807632902"/>
          <c:y val="0.118711088306794"/>
          <c:w val="0.235418068925559"/>
          <c:h val="0.24530233352540601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0" b="1" i="0" baseline="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 rot="5400000">
            <a:off x="-411873" y="498765"/>
            <a:ext cx="1282535" cy="4587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86B36-AD23-4774-8FB2-8553B595C00B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A717C-083D-4A29-A5DF-280DB2E5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31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79A7CC-83E9-4F2A-90BC-0BB74990885C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0" name="Rectangle: Single Corner Snipped 29">
            <a:extLst>
              <a:ext uri="{FF2B5EF4-FFF2-40B4-BE49-F238E27FC236}">
                <a16:creationId xmlns:a16="http://schemas.microsoft.com/office/drawing/2014/main" id="{7CFDED71-3A91-4AB3-A7D1-E1077CB9C628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-20178"/>
            <a:ext cx="10587791" cy="6858000"/>
          </a:xfrm>
          <a:prstGeom prst="snip1Rect">
            <a:avLst>
              <a:gd name="adj" fmla="val 42252"/>
            </a:avLst>
          </a:prstGeom>
          <a:blipFill>
            <a:blip r:embed="rId2"/>
            <a:stretch>
              <a:fillRect l="-11368" t="-3480" r="2662" b="-140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77729" y="536522"/>
            <a:ext cx="4616165" cy="1216538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7730" y="175306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9E5889-621C-4733-B53C-B523BAC94CA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87985C-CF51-41AF-9F79-75BC4D732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2D699B-CFC8-4B91-B8D2-7C8D615D02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70244" y="-5216971"/>
            <a:ext cx="6954796" cy="1967213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5DA1471-4449-4CBB-B42F-8634D442C372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C7C1B98-55CE-4DB1-82A5-EF70FC663320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3646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42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1B8B61-8170-468B-A590-A4C06BEBFF88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09D679-A3FF-4CB4-A8F9-615BBDBF7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1955A3A-3E45-4793-914D-C99F469E5BD3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5D631-0DDB-408F-8C59-BFC87AC90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DFBB07-4958-414A-A5FF-45D97F7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644C0-6923-46BA-92EF-72CC28AB7F7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75B10-0775-4F87-AADF-A1ED831DE22E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2352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E6429B-9FBE-4A4F-ACD2-5A338618D132}"/>
              </a:ext>
            </a:extLst>
          </p:cNvPr>
          <p:cNvSpPr/>
          <p:nvPr userDrawn="1"/>
        </p:nvSpPr>
        <p:spPr>
          <a:xfrm>
            <a:off x="9673389" y="5759116"/>
            <a:ext cx="2518611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CDAEB0E3-DD4C-4B30-99C8-3082E0C2700B}"/>
              </a:ext>
            </a:extLst>
          </p:cNvPr>
          <p:cNvSpPr>
            <a:spLocks noChangeAspect="1"/>
          </p:cNvSpPr>
          <p:nvPr userDrawn="1"/>
        </p:nvSpPr>
        <p:spPr>
          <a:xfrm>
            <a:off x="-2" y="0"/>
            <a:ext cx="10427369" cy="6924676"/>
          </a:xfrm>
          <a:prstGeom prst="snip1Rect">
            <a:avLst>
              <a:gd name="adj" fmla="val 42252"/>
            </a:avLst>
          </a:prstGeom>
          <a:gradFill flip="none" rotWithShape="1"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992E7F-0DDB-453C-81B4-D563782B3E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729" y="2069432"/>
            <a:ext cx="7343324" cy="2045044"/>
          </a:xfrm>
        </p:spPr>
        <p:txBody>
          <a:bodyPr anchor="b">
            <a:normAutofit/>
          </a:bodyPr>
          <a:lstStyle>
            <a:lvl1pPr algn="l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9DF5442-677C-442D-93DC-D36F7800F2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730" y="411447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FF3E115-32EA-43CC-A32E-1067104E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EB1784-A7EF-4382-A571-AF70A0434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591153"/>
            <a:ext cx="1879565" cy="426290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4CBE37-A85A-4B5A-BF48-4B61382EA2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96815" y="-4968777"/>
            <a:ext cx="6954796" cy="196721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83F98E-2B4D-4D2A-A599-A7AAB1A81A7F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9D12C-34CF-4074-A4A1-718E76426271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461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blipFill>
            <a:blip r:embed="rId2"/>
            <a:stretch>
              <a:fillRect l="-21199" t="1802" r="-21199" b="-193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E7E928-E0B7-41B0-BCA0-0A85186711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42361" y="536522"/>
            <a:ext cx="9156080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2362" y="1753060"/>
            <a:ext cx="9156080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96188-CE47-4E32-A1B2-2A508318D32B}"/>
              </a:ext>
            </a:extLst>
          </p:cNvPr>
          <p:cNvSpPr/>
          <p:nvPr userDrawn="1"/>
        </p:nvSpPr>
        <p:spPr>
          <a:xfrm flipV="1">
            <a:off x="-1371600" y="6857998"/>
            <a:ext cx="13595683" cy="65722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AD10EB-818D-495C-A2D7-7C4C9C92A1E9}"/>
              </a:ext>
            </a:extLst>
          </p:cNvPr>
          <p:cNvSpPr/>
          <p:nvPr userDrawn="1"/>
        </p:nvSpPr>
        <p:spPr>
          <a:xfrm>
            <a:off x="-858796" y="-3449178"/>
            <a:ext cx="13082879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883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Snipped 18">
            <a:extLst>
              <a:ext uri="{FF2B5EF4-FFF2-40B4-BE49-F238E27FC236}">
                <a16:creationId xmlns:a16="http://schemas.microsoft.com/office/drawing/2014/main" id="{EB3DB080-0483-4982-88A5-890176A5BD5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5715048" cy="6924676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62000">
                <a:schemeClr val="tx2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677052-3D22-4070-B7FE-E30F24533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58796" y="-4968777"/>
            <a:ext cx="6954796" cy="1967213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B186335-29EE-43BA-8CFC-421B4474C8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55957" y="536522"/>
            <a:ext cx="7042484" cy="1216538"/>
          </a:xfrm>
        </p:spPr>
        <p:txBody>
          <a:bodyPr anchor="b">
            <a:normAutofit/>
          </a:bodyPr>
          <a:lstStyle>
            <a:lvl1pPr algn="r">
              <a:defRPr sz="4400" b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06F8760-351C-4C70-9DF2-CB03A3A7C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55958" y="1753060"/>
            <a:ext cx="7042484" cy="16557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and 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268DF-0F8D-479D-BB00-5F069E1302A5}"/>
              </a:ext>
            </a:extLst>
          </p:cNvPr>
          <p:cNvSpPr/>
          <p:nvPr userDrawn="1"/>
        </p:nvSpPr>
        <p:spPr>
          <a:xfrm flipV="1">
            <a:off x="-1847850" y="6857998"/>
            <a:ext cx="14071933" cy="65532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1229C-16E3-4CF1-AC09-FF681543A64F}"/>
              </a:ext>
            </a:extLst>
          </p:cNvPr>
          <p:cNvSpPr/>
          <p:nvPr userDrawn="1"/>
        </p:nvSpPr>
        <p:spPr>
          <a:xfrm>
            <a:off x="-1847850" y="-3449178"/>
            <a:ext cx="1407193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1994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CBC88551-CAA0-4008-B016-260EDDFCD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7" t="35513" r="31694" b="-1"/>
          <a:stretch/>
        </p:blipFill>
        <p:spPr>
          <a:xfrm>
            <a:off x="7291137" y="0"/>
            <a:ext cx="4932946" cy="68580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BE059A18-5B1F-4892-AFE4-5DB1AF1A9F1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1E61B-2EA6-434E-817F-A90A5A337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FD5575-352C-411B-8E8D-8F94FF93B7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4" y="6128650"/>
            <a:ext cx="1879565" cy="426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6A98B7-0B4E-4CCC-B585-D8D5B8477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4" t="16847" r="30226"/>
          <a:stretch/>
        </p:blipFill>
        <p:spPr>
          <a:xfrm flipH="1">
            <a:off x="6698058" y="-45116"/>
            <a:ext cx="5526025" cy="6948232"/>
          </a:xfrm>
          <a:prstGeom prst="rect">
            <a:avLst/>
          </a:prstGeom>
        </p:spPr>
      </p:pic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EBEAA2A1-345C-46FF-B223-730209E8DAD6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-2"/>
            <a:ext cx="10178717" cy="6858000"/>
          </a:xfrm>
          <a:prstGeom prst="snip1Rect">
            <a:avLst>
              <a:gd name="adj" fmla="val 50000"/>
            </a:avLst>
          </a:prstGeom>
          <a:gradFill>
            <a:gsLst>
              <a:gs pos="46000">
                <a:schemeClr val="tx2"/>
              </a:gs>
              <a:gs pos="100000">
                <a:schemeClr val="accent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157EC9-82FE-4E03-81A2-629338C98E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24371" y="-3911523"/>
            <a:ext cx="5989324" cy="16941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2527B5-76E2-44B1-883F-F229E9DE95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84" y="6128650"/>
            <a:ext cx="1879565" cy="4262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53FE87-B020-4731-A1C5-F063DA367810}"/>
              </a:ext>
            </a:extLst>
          </p:cNvPr>
          <p:cNvSpPr/>
          <p:nvPr userDrawn="1"/>
        </p:nvSpPr>
        <p:spPr>
          <a:xfrm flipV="1">
            <a:off x="0" y="6857998"/>
            <a:ext cx="12224083" cy="61717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7FA5-0870-4945-9E47-FFCE328D0AE6}"/>
              </a:ext>
            </a:extLst>
          </p:cNvPr>
          <p:cNvSpPr/>
          <p:nvPr userDrawn="1"/>
        </p:nvSpPr>
        <p:spPr>
          <a:xfrm>
            <a:off x="0" y="-3449178"/>
            <a:ext cx="12224083" cy="34491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85" y="365125"/>
            <a:ext cx="478807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684" y="1825625"/>
            <a:ext cx="969993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8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4E23D8D-D0D1-46A4-9136-B4366E746A6D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008445-5D1C-4F67-9F05-F4AA206A87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775" y="6066585"/>
            <a:ext cx="1879565" cy="4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5" r:id="rId2"/>
    <p:sldLayoutId id="2147483680" r:id="rId3"/>
    <p:sldLayoutId id="2147483686" r:id="rId4"/>
    <p:sldLayoutId id="2147483679" r:id="rId5"/>
    <p:sldLayoutId id="2147483689" r:id="rId6"/>
    <p:sldLayoutId id="214748369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hyperlink" Target="http://www.afimilk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goo.gl/wu8YtR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://c-lockinc.com/" TargetMode="Externa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journalofdairyscience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72E58-141E-494E-B2FD-FE139CEEF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729" y="556699"/>
            <a:ext cx="7046904" cy="18150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FF00"/>
                </a:solidFill>
              </a:rPr>
              <a:t>What is the cow of the future, and how will we create her?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A2081-3CA1-C94D-81BE-E10BF9B7F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730" y="2478089"/>
            <a:ext cx="5418270" cy="1083978"/>
          </a:xfrm>
          <a:solidFill>
            <a:schemeClr val="bg1">
              <a:alpha val="53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John B. Cole, PhD 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2"/>
                </a:solidFill>
              </a:rPr>
              <a:t>PEAK Sr. VP for Research &amp; Development</a:t>
            </a:r>
          </a:p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tx2"/>
                </a:solidFill>
              </a:rPr>
              <a:t>john.cole@urus.org</a:t>
            </a:r>
            <a:endParaRPr lang="en-US" sz="2000" b="1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7F24CA-6E65-8343-AE15-6BE1A10DD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A66F3-02F3-E34F-9129-3C7D7659B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37837" cy="4351338"/>
          </a:xfrm>
        </p:spPr>
        <p:txBody>
          <a:bodyPr/>
          <a:lstStyle/>
          <a:p>
            <a:r>
              <a:rPr lang="en-US" dirty="0"/>
              <a:t>There are some easy </a:t>
            </a:r>
            <a:br>
              <a:rPr lang="en-US" dirty="0"/>
            </a:br>
            <a:r>
              <a:rPr lang="en-US" dirty="0"/>
              <a:t>wins on the table</a:t>
            </a:r>
          </a:p>
          <a:p>
            <a:r>
              <a:rPr lang="en-US" dirty="0"/>
              <a:t>The carbon economy </a:t>
            </a:r>
            <a:br>
              <a:rPr lang="en-US" dirty="0"/>
            </a:br>
            <a:r>
              <a:rPr lang="en-US" dirty="0"/>
              <a:t>is coming</a:t>
            </a:r>
          </a:p>
          <a:p>
            <a:r>
              <a:rPr lang="en-US" dirty="0"/>
              <a:t>If we don’t lead, </a:t>
            </a:r>
            <a:br>
              <a:rPr lang="en-US" dirty="0"/>
            </a:br>
            <a:r>
              <a:rPr lang="en-US" dirty="0"/>
              <a:t>others will</a:t>
            </a:r>
          </a:p>
        </p:txBody>
      </p:sp>
      <p:pic>
        <p:nvPicPr>
          <p:cNvPr id="4098" name="Picture 2" descr="What Manure Digesters Can And Can&amp;amp;#39;t Do | WisContext">
            <a:extLst>
              <a:ext uri="{FF2B5EF4-FFF2-40B4-BE49-F238E27FC236}">
                <a16:creationId xmlns:a16="http://schemas.microsoft.com/office/drawing/2014/main" id="{2FAD1BBC-D61C-0649-BD02-20B38627B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4"/>
          <a:stretch/>
        </p:blipFill>
        <p:spPr bwMode="auto">
          <a:xfrm>
            <a:off x="5205893" y="1484123"/>
            <a:ext cx="5677214" cy="38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5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4915237" cy="1842492"/>
          </a:xfrm>
        </p:spPr>
        <p:txBody>
          <a:bodyPr>
            <a:normAutofit fontScale="90000"/>
          </a:bodyPr>
          <a:lstStyle/>
          <a:p>
            <a:r>
              <a:rPr lang="en-US" dirty="0"/>
              <a:t>How will we create the cow of the future?</a:t>
            </a:r>
          </a:p>
        </p:txBody>
      </p:sp>
    </p:spTree>
    <p:extLst>
      <p:ext uri="{BB962C8B-B14F-4D97-AF65-F5344CB8AC3E}">
        <p14:creationId xmlns:p14="http://schemas.microsoft.com/office/powerpoint/2010/main" val="292553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5A3E7E8-9B1E-464A-8187-61512F738724}"/>
              </a:ext>
            </a:extLst>
          </p:cNvPr>
          <p:cNvGrpSpPr/>
          <p:nvPr/>
        </p:nvGrpSpPr>
        <p:grpSpPr>
          <a:xfrm>
            <a:off x="2326570" y="244334"/>
            <a:ext cx="7538859" cy="6369332"/>
            <a:chOff x="275128" y="209710"/>
            <a:chExt cx="7538859" cy="6369332"/>
          </a:xfrm>
        </p:grpSpPr>
        <p:pic>
          <p:nvPicPr>
            <p:cNvPr id="7" name="Picture 2" descr="Comic">
              <a:extLst>
                <a:ext uri="{FF2B5EF4-FFF2-40B4-BE49-F238E27FC236}">
                  <a16:creationId xmlns:a16="http://schemas.microsoft.com/office/drawing/2014/main" id="{DAE2725B-20F6-8E4B-B26F-D5C363B52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28" y="209710"/>
              <a:ext cx="7538859" cy="6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20B944-F8DF-E04E-9A82-DD91E8EB6320}"/>
                </a:ext>
              </a:extLst>
            </p:cNvPr>
            <p:cNvSpPr txBox="1"/>
            <p:nvPr/>
          </p:nvSpPr>
          <p:spPr>
            <a:xfrm>
              <a:off x="5351453" y="6238959"/>
              <a:ext cx="2462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Source:</a:t>
              </a:r>
              <a:r>
                <a:rPr lang="en-US" sz="1200" dirty="0"/>
                <a:t> https://</a:t>
              </a:r>
              <a:r>
                <a:rPr lang="en-US" sz="1200" dirty="0" err="1"/>
                <a:t>xkcd.com</a:t>
              </a:r>
              <a:r>
                <a:rPr lang="en-US" sz="1200" dirty="0"/>
                <a:t>/2582.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5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5732476" y="536575"/>
            <a:ext cx="7042150" cy="1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Traditional phenotyping scheme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type="subTitle" idx="4294967295"/>
          </p:nvPr>
        </p:nvSpPr>
        <p:spPr>
          <a:xfrm>
            <a:off x="5732476" y="2159067"/>
            <a:ext cx="7042150" cy="393610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>
                <a:solidFill>
                  <a:schemeClr val="accent6"/>
                </a:solidFill>
              </a:rPr>
              <a:t>Current milk recording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>
                <a:solidFill>
                  <a:schemeClr val="accent6"/>
                </a:solidFill>
              </a:rPr>
              <a:t>Many farms participate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>
                <a:solidFill>
                  <a:schemeClr val="accent6"/>
                </a:solidFill>
              </a:rPr>
              <a:t>Low-intensity phenotyping 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(few measurements per cow)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r>
              <a:rPr lang="en-US" sz="2600" dirty="0">
                <a:solidFill>
                  <a:schemeClr val="accent6"/>
                </a:solidFill>
              </a:rPr>
              <a:t>Well-suited to traits with 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accent6"/>
                </a:solidFill>
              </a:rPr>
              <a:t>low recording costs</a:t>
            </a:r>
          </a:p>
          <a:p>
            <a:pPr>
              <a:lnSpc>
                <a:spcPts val="2700"/>
              </a:lnSpc>
              <a:spcAft>
                <a:spcPts val="1800"/>
              </a:spcAft>
            </a:pPr>
            <a:endParaRPr lang="en-US" sz="2600" dirty="0"/>
          </a:p>
        </p:txBody>
      </p:sp>
      <p:grpSp>
        <p:nvGrpSpPr>
          <p:cNvPr id="64" name="Group 63"/>
          <p:cNvGrpSpPr/>
          <p:nvPr/>
        </p:nvGrpSpPr>
        <p:grpSpPr>
          <a:xfrm>
            <a:off x="303584" y="1318580"/>
            <a:ext cx="4662729" cy="2016415"/>
            <a:chOff x="1509471" y="3753857"/>
            <a:chExt cx="4662729" cy="2016414"/>
          </a:xfrm>
        </p:grpSpPr>
        <p:pic>
          <p:nvPicPr>
            <p:cNvPr id="55" name="Picture 2" descr="https://www.ars.usda.gov/ARSUserFiles/oc/graphics/photos/feb98/k7964-1.jpg"/>
            <p:cNvPicPr>
              <a:picLocks noChangeAspect="1" noChangeArrowheads="1"/>
            </p:cNvPicPr>
            <p:nvPr/>
          </p:nvPicPr>
          <p:blipFill>
            <a:blip r:embed="rId2" cstate="print"/>
            <a:srcRect t="22837" b="20254"/>
            <a:stretch>
              <a:fillRect/>
            </a:stretch>
          </p:blipFill>
          <p:spPr bwMode="auto">
            <a:xfrm>
              <a:off x="1600200" y="3753857"/>
              <a:ext cx="4572000" cy="1780675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/>
          </p:nvSpPr>
          <p:spPr>
            <a:xfrm>
              <a:off x="1509471" y="5524050"/>
              <a:ext cx="164992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ARS, USDA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62979" y="3374287"/>
            <a:ext cx="2173363" cy="3085409"/>
            <a:chOff x="6283282" y="3276600"/>
            <a:chExt cx="2173363" cy="308540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/>
            <a:srcRect l="3085" t="7671" r="9643" b="3525"/>
            <a:stretch>
              <a:fillRect/>
            </a:stretch>
          </p:blipFill>
          <p:spPr>
            <a:xfrm>
              <a:off x="6373845" y="3276600"/>
              <a:ext cx="2082800" cy="28448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6283282" y="6115788"/>
              <a:ext cx="18033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John B. Cole</a:t>
              </a: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303585" y="3607350"/>
            <a:ext cx="3407532" cy="2457040"/>
            <a:chOff x="1119380" y="3776592"/>
            <a:chExt cx="3657600" cy="263735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22" t="2177" r="2083"/>
            <a:stretch>
              <a:fillRect/>
            </a:stretch>
          </p:blipFill>
          <p:spPr>
            <a:xfrm>
              <a:off x="1199126" y="3776592"/>
              <a:ext cx="2925898" cy="23808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1119380" y="6149656"/>
              <a:ext cx="3657600" cy="264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North Florida Holsteins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4258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76836" y="268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Alternative phenotyping scheme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4294967295"/>
          </p:nvPr>
        </p:nvSpPr>
        <p:spPr>
          <a:xfrm>
            <a:off x="7029051" y="2001308"/>
            <a:ext cx="5040312" cy="480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Few farms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Intensive phenotyping 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(many measurements per cow)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600" dirty="0">
                <a:solidFill>
                  <a:schemeClr val="accent6"/>
                </a:solidFill>
              </a:rPr>
              <a:t>Ideal for expensive-to-</a:t>
            </a:r>
            <a:br>
              <a:rPr lang="en-US" sz="2600" dirty="0">
                <a:solidFill>
                  <a:schemeClr val="accent6"/>
                </a:solidFill>
              </a:rPr>
            </a:br>
            <a:r>
              <a:rPr lang="en-US" sz="2600" dirty="0">
                <a:solidFill>
                  <a:schemeClr val="accent6"/>
                </a:solidFill>
              </a:rPr>
              <a:t>measure traits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59327" y="1417160"/>
            <a:ext cx="2785537" cy="2030905"/>
            <a:chOff x="356487" y="2209800"/>
            <a:chExt cx="2785537" cy="20309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print"/>
            <a:srcRect l="3434" t="26433" r="22225" b="7777"/>
            <a:stretch>
              <a:fillRect/>
            </a:stretch>
          </p:blipFill>
          <p:spPr>
            <a:xfrm>
              <a:off x="441157" y="2209800"/>
              <a:ext cx="2700867" cy="1784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56487" y="3994484"/>
              <a:ext cx="203779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 </a:t>
              </a:r>
              <a:r>
                <a:rPr lang="en-US" sz="1000" dirty="0">
                  <a:solidFill>
                    <a:schemeClr val="tx2"/>
                  </a:solidFill>
                </a:rPr>
                <a:t>John B. Cole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32656" y="1379791"/>
            <a:ext cx="2440539" cy="2368791"/>
            <a:chOff x="6019800" y="3534466"/>
            <a:chExt cx="2440538" cy="236879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3534466"/>
              <a:ext cx="2440538" cy="21225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6019800" y="5657035"/>
              <a:ext cx="244053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http://c-lockinc.com/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97735" y="4030143"/>
            <a:ext cx="2795652" cy="2326281"/>
            <a:chOff x="5401730" y="1744646"/>
            <a:chExt cx="2795652" cy="232628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/>
            <a:srcRect l="6084" r="4129"/>
            <a:stretch>
              <a:fillRect/>
            </a:stretch>
          </p:blipFill>
          <p:spPr>
            <a:xfrm>
              <a:off x="5486400" y="1744646"/>
              <a:ext cx="2651760" cy="2082144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401730" y="3824706"/>
              <a:ext cx="279565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http://goo.gl/wu8YtR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9327" y="3613423"/>
            <a:ext cx="2449480" cy="2742996"/>
            <a:chOff x="234462" y="3613423"/>
            <a:chExt cx="2449480" cy="2742995"/>
          </a:xfrm>
        </p:grpSpPr>
        <p:sp>
          <p:nvSpPr>
            <p:cNvPr id="29" name="Rectangle 28"/>
            <p:cNvSpPr/>
            <p:nvPr/>
          </p:nvSpPr>
          <p:spPr>
            <a:xfrm>
              <a:off x="234462" y="6110197"/>
              <a:ext cx="24494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tx2"/>
                  </a:solidFill>
                </a:rPr>
                <a:t>Source: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http://www.afimilk.com/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/>
            <a:srcRect l="13737" t="6061" r="17348" b="11643"/>
            <a:stretch>
              <a:fillRect/>
            </a:stretch>
          </p:blipFill>
          <p:spPr>
            <a:xfrm>
              <a:off x="1259985" y="4959893"/>
              <a:ext cx="1325880" cy="117957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/>
            <a:srcRect l="20301" r="22055"/>
            <a:stretch>
              <a:fillRect/>
            </a:stretch>
          </p:blipFill>
          <p:spPr>
            <a:xfrm>
              <a:off x="417997" y="3613423"/>
              <a:ext cx="1143000" cy="15763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170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56810-0BF4-F54F-A787-E04E7195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milk sample?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67CBECA-6376-6546-A2B5-DF15DC8EFD00}"/>
              </a:ext>
            </a:extLst>
          </p:cNvPr>
          <p:cNvSpPr/>
          <p:nvPr/>
        </p:nvSpPr>
        <p:spPr>
          <a:xfrm>
            <a:off x="3284283" y="2180659"/>
            <a:ext cx="1354668" cy="111378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Test-day sample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A5FD78-E097-D54E-9AE6-74AD2CE14F22}"/>
              </a:ext>
            </a:extLst>
          </p:cNvPr>
          <p:cNvGrpSpPr/>
          <p:nvPr/>
        </p:nvGrpSpPr>
        <p:grpSpPr>
          <a:xfrm>
            <a:off x="4880748" y="2016810"/>
            <a:ext cx="2345266" cy="2225881"/>
            <a:chOff x="4487335" y="1910484"/>
            <a:chExt cx="2345266" cy="2225881"/>
          </a:xfrm>
        </p:grpSpPr>
        <p:pic>
          <p:nvPicPr>
            <p:cNvPr id="9218" name="Picture 2" descr="Prediction of mastitis and pregnancy state from milk mid-infrared (MIR)  spectroscopy in dairy cows and the genetic background of MIR predicted  phenotypes::BOKU">
              <a:extLst>
                <a:ext uri="{FF2B5EF4-FFF2-40B4-BE49-F238E27FC236}">
                  <a16:creationId xmlns:a16="http://schemas.microsoft.com/office/drawing/2014/main" id="{1C3987D4-216E-2544-8037-DF176F4087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7" t="58926" r="52880" b="4563"/>
            <a:stretch/>
          </p:blipFill>
          <p:spPr bwMode="auto">
            <a:xfrm>
              <a:off x="4487335" y="1910484"/>
              <a:ext cx="2345266" cy="1518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34DCEF-5B9F-5342-9647-C7B900788AB6}"/>
                </a:ext>
              </a:extLst>
            </p:cNvPr>
            <p:cNvSpPr txBox="1"/>
            <p:nvPr/>
          </p:nvSpPr>
          <p:spPr>
            <a:xfrm>
              <a:off x="5001409" y="3490034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Absorbance</a:t>
              </a:r>
              <a:br>
                <a:rPr lang="en-US" b="1" dirty="0"/>
              </a:br>
              <a:r>
                <a:rPr lang="en-US" b="1" dirty="0"/>
                <a:t>Spectrum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C71B15-22DD-0645-9FA8-AD50E5E58EE8}"/>
              </a:ext>
            </a:extLst>
          </p:cNvPr>
          <p:cNvGrpSpPr/>
          <p:nvPr/>
        </p:nvGrpSpPr>
        <p:grpSpPr>
          <a:xfrm>
            <a:off x="778149" y="1797014"/>
            <a:ext cx="2370667" cy="2445678"/>
            <a:chOff x="491066" y="1690688"/>
            <a:chExt cx="2370667" cy="24456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F4A867-BC59-8047-8F79-097E34ADBC35}"/>
                </a:ext>
              </a:extLst>
            </p:cNvPr>
            <p:cNvGrpSpPr/>
            <p:nvPr/>
          </p:nvGrpSpPr>
          <p:grpSpPr>
            <a:xfrm>
              <a:off x="491066" y="1690688"/>
              <a:ext cx="2370667" cy="1700625"/>
              <a:chOff x="7797799" y="2481908"/>
              <a:chExt cx="2370667" cy="1700625"/>
            </a:xfrm>
          </p:grpSpPr>
          <p:pic>
            <p:nvPicPr>
              <p:cNvPr id="9220" name="Picture 4" descr="Prediction of mastitis and pregnancy state from milk mid-infrared (MIR)  spectroscopy in dairy cows and the genetic background of MIR predicted  phenotypes::BOKU">
                <a:extLst>
                  <a:ext uri="{FF2B5EF4-FFF2-40B4-BE49-F238E27FC236}">
                    <a16:creationId xmlns:a16="http://schemas.microsoft.com/office/drawing/2014/main" id="{ABED1DA1-2BD2-3A41-8BD0-D7B0BD2E4E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86" t="12796" r="9366" b="49746"/>
              <a:stretch/>
            </p:blipFill>
            <p:spPr bwMode="auto">
              <a:xfrm>
                <a:off x="7823200" y="2481908"/>
                <a:ext cx="2345266" cy="1700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riangle 4">
                <a:extLst>
                  <a:ext uri="{FF2B5EF4-FFF2-40B4-BE49-F238E27FC236}">
                    <a16:creationId xmlns:a16="http://schemas.microsoft.com/office/drawing/2014/main" id="{25A1A71D-8658-5E44-8B33-84F85BF03007}"/>
                  </a:ext>
                </a:extLst>
              </p:cNvPr>
              <p:cNvSpPr/>
              <p:nvPr/>
            </p:nvSpPr>
            <p:spPr>
              <a:xfrm>
                <a:off x="7797799" y="3979333"/>
                <a:ext cx="245534" cy="2032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C7990E-2821-7442-884B-8822E22C877B}"/>
                </a:ext>
              </a:extLst>
            </p:cNvPr>
            <p:cNvSpPr txBox="1"/>
            <p:nvPr/>
          </p:nvSpPr>
          <p:spPr>
            <a:xfrm>
              <a:off x="967235" y="3490035"/>
              <a:ext cx="1443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Milk Testing</a:t>
              </a:r>
              <a:br>
                <a:rPr lang="en-US" b="1" dirty="0"/>
              </a:br>
              <a:r>
                <a:rPr lang="en-US" b="1" dirty="0"/>
                <a:t>Laboratory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F8E5E0-C160-294A-9C4E-4BCEDCBA915B}"/>
              </a:ext>
            </a:extLst>
          </p:cNvPr>
          <p:cNvSpPr txBox="1"/>
          <p:nvPr/>
        </p:nvSpPr>
        <p:spPr>
          <a:xfrm>
            <a:off x="8051239" y="3670792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Laboratory</a:t>
            </a:r>
          </a:p>
          <a:p>
            <a:pPr algn="ctr"/>
            <a:r>
              <a:rPr lang="en-US" b="1" dirty="0"/>
              <a:t>Measurements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F7B3E-0B81-BD46-809F-1E4E83074A2C}"/>
              </a:ext>
            </a:extLst>
          </p:cNvPr>
          <p:cNvSpPr txBox="1"/>
          <p:nvPr/>
        </p:nvSpPr>
        <p:spPr>
          <a:xfrm>
            <a:off x="7487072" y="2396724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+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4D40FB57-4F88-3144-B8FA-251C7E47E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r="76874" b="2311"/>
          <a:stretch/>
        </p:blipFill>
        <p:spPr bwMode="auto">
          <a:xfrm>
            <a:off x="8529509" y="1503325"/>
            <a:ext cx="783041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1666595F-67EE-C84F-B6D3-CF2270CA21AE}"/>
              </a:ext>
            </a:extLst>
          </p:cNvPr>
          <p:cNvSpPr/>
          <p:nvPr/>
        </p:nvSpPr>
        <p:spPr>
          <a:xfrm>
            <a:off x="10347225" y="2704021"/>
            <a:ext cx="1583266" cy="28928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D7F420-6965-7446-8240-27646881CA3E}"/>
              </a:ext>
            </a:extLst>
          </p:cNvPr>
          <p:cNvGrpSpPr/>
          <p:nvPr/>
        </p:nvGrpSpPr>
        <p:grpSpPr>
          <a:xfrm>
            <a:off x="7568417" y="4752673"/>
            <a:ext cx="2604548" cy="1591735"/>
            <a:chOff x="7281334" y="4210797"/>
            <a:chExt cx="2604548" cy="1591735"/>
          </a:xfrm>
        </p:grpSpPr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C2304449-CA21-5C4D-899F-CD9B4CB93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69" t="74379" r="20325"/>
            <a:stretch/>
          </p:blipFill>
          <p:spPr>
            <a:xfrm>
              <a:off x="7281334" y="4210797"/>
              <a:ext cx="2604548" cy="94540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384F9F-8ADB-7F4F-9A4F-271E7D8A6C3D}"/>
                </a:ext>
              </a:extLst>
            </p:cNvPr>
            <p:cNvSpPr txBox="1"/>
            <p:nvPr/>
          </p:nvSpPr>
          <p:spPr>
            <a:xfrm>
              <a:off x="8020075" y="5156201"/>
              <a:ext cx="13019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Prediction</a:t>
              </a:r>
              <a:br>
                <a:rPr lang="en-US" b="1" dirty="0"/>
              </a:br>
              <a:r>
                <a:rPr lang="en-US" b="1" dirty="0"/>
                <a:t>Equation</a:t>
              </a:r>
            </a:p>
          </p:txBody>
        </p:sp>
      </p:grpSp>
      <p:sp>
        <p:nvSpPr>
          <p:cNvPr id="18" name="Left Arrow 17">
            <a:extLst>
              <a:ext uri="{FF2B5EF4-FFF2-40B4-BE49-F238E27FC236}">
                <a16:creationId xmlns:a16="http://schemas.microsoft.com/office/drawing/2014/main" id="{736FFED8-E0DA-5A48-8160-3A952E17D25E}"/>
              </a:ext>
            </a:extLst>
          </p:cNvPr>
          <p:cNvSpPr/>
          <p:nvPr/>
        </p:nvSpPr>
        <p:spPr>
          <a:xfrm>
            <a:off x="5389275" y="4809018"/>
            <a:ext cx="2044632" cy="10217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use to…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EDF3EB-6954-5747-96D5-AE2B9DE59A73}"/>
              </a:ext>
            </a:extLst>
          </p:cNvPr>
          <p:cNvGrpSpPr/>
          <p:nvPr/>
        </p:nvGrpSpPr>
        <p:grpSpPr>
          <a:xfrm>
            <a:off x="2764738" y="4516661"/>
            <a:ext cx="2503442" cy="1782670"/>
            <a:chOff x="2615584" y="4351807"/>
            <a:chExt cx="2503442" cy="1782670"/>
          </a:xfrm>
        </p:grpSpPr>
        <p:pic>
          <p:nvPicPr>
            <p:cNvPr id="9226" name="Picture 10" descr="Milk Sampling in Summer Temperatures - Lactanet">
              <a:extLst>
                <a:ext uri="{FF2B5EF4-FFF2-40B4-BE49-F238E27FC236}">
                  <a16:creationId xmlns:a16="http://schemas.microsoft.com/office/drawing/2014/main" id="{ED36CBD5-0AF6-1F43-8937-CB7085210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131" y="4351807"/>
              <a:ext cx="2092349" cy="113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269FD1-2F6B-2C45-8884-669D219B9870}"/>
                </a:ext>
              </a:extLst>
            </p:cNvPr>
            <p:cNvSpPr txBox="1"/>
            <p:nvPr/>
          </p:nvSpPr>
          <p:spPr>
            <a:xfrm>
              <a:off x="2615584" y="5488146"/>
              <a:ext cx="2503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Predict Phenotypes</a:t>
              </a:r>
              <a:br>
                <a:rPr lang="en-US" b="1" dirty="0"/>
              </a:br>
              <a:r>
                <a:rPr lang="en-US" b="1" dirty="0"/>
                <a:t>for All Tested Animals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020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3087" y="227013"/>
            <a:ext cx="10515600" cy="1325562"/>
          </a:xfrm>
        </p:spPr>
        <p:txBody>
          <a:bodyPr/>
          <a:lstStyle/>
          <a:p>
            <a:r>
              <a:rPr lang="en-US" dirty="0"/>
              <a:t>Genomics is helping us go faster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1772472" y="1333214"/>
          <a:ext cx="8431901" cy="483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1441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D6AA29-5E71-8E44-8F65-AFEBC9DB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gene editing?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510EC-5DBF-EE47-8C51-8EE1AEACA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856" y="1825625"/>
            <a:ext cx="5181600" cy="4351338"/>
          </a:xfrm>
        </p:spPr>
        <p:txBody>
          <a:bodyPr/>
          <a:lstStyle/>
          <a:p>
            <a:r>
              <a:rPr lang="en-US" dirty="0"/>
              <a:t>Molecular biology tools for precisely changing animal genomes</a:t>
            </a:r>
          </a:p>
          <a:p>
            <a:pPr lvl="1"/>
            <a:r>
              <a:rPr lang="en-US" dirty="0"/>
              <a:t>Polled</a:t>
            </a:r>
          </a:p>
          <a:p>
            <a:pPr lvl="1"/>
            <a:r>
              <a:rPr lang="en-US" dirty="0"/>
              <a:t>Slick</a:t>
            </a:r>
          </a:p>
          <a:p>
            <a:pPr lvl="1"/>
            <a:r>
              <a:rPr lang="en-US" dirty="0"/>
              <a:t>Disease resistance</a:t>
            </a:r>
          </a:p>
          <a:p>
            <a:pPr lvl="1"/>
            <a:r>
              <a:rPr lang="en-US" dirty="0"/>
              <a:t>Marbling/tenderness?</a:t>
            </a:r>
          </a:p>
          <a:p>
            <a:r>
              <a:rPr lang="en-US" b="1" dirty="0"/>
              <a:t>Does not involve the transfer of genes among species</a:t>
            </a:r>
          </a:p>
        </p:txBody>
      </p:sp>
      <p:pic>
        <p:nvPicPr>
          <p:cNvPr id="3078" name="Picture 6" descr="How gene editing is changing the world | World Economic Forum">
            <a:extLst>
              <a:ext uri="{FF2B5EF4-FFF2-40B4-BE49-F238E27FC236}">
                <a16:creationId xmlns:a16="http://schemas.microsoft.com/office/drawing/2014/main" id="{EBB18306-DCF5-3C46-9EEF-5E209767A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28734" r="6409"/>
          <a:stretch/>
        </p:blipFill>
        <p:spPr bwMode="auto">
          <a:xfrm>
            <a:off x="5831959" y="1825625"/>
            <a:ext cx="6019799" cy="32482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5CFC-26D1-B841-9C66-85241CE7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BD29-D421-3540-BA35-D6BA010FC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658833" cy="4351338"/>
          </a:xfrm>
        </p:spPr>
        <p:txBody>
          <a:bodyPr/>
          <a:lstStyle/>
          <a:p>
            <a:r>
              <a:rPr lang="en-US" dirty="0"/>
              <a:t>The process of creating </a:t>
            </a:r>
            <a:br>
              <a:rPr lang="en-US" dirty="0"/>
            </a:br>
            <a:r>
              <a:rPr lang="en-US" dirty="0"/>
              <a:t>a genetically identical duplicate of an animal</a:t>
            </a:r>
          </a:p>
          <a:p>
            <a:r>
              <a:rPr lang="en-US" dirty="0"/>
              <a:t>Of limited use in the </a:t>
            </a:r>
            <a:br>
              <a:rPr lang="en-US" dirty="0"/>
            </a:br>
            <a:r>
              <a:rPr lang="en-US" dirty="0"/>
              <a:t>genomic era because generations turn over </a:t>
            </a:r>
            <a:br>
              <a:rPr lang="en-US" dirty="0"/>
            </a:br>
            <a:r>
              <a:rPr lang="en-US" dirty="0"/>
              <a:t>so quickly</a:t>
            </a:r>
          </a:p>
          <a:p>
            <a:r>
              <a:rPr lang="en-US" dirty="0"/>
              <a:t>Often used in combination with other technologies</a:t>
            </a:r>
          </a:p>
        </p:txBody>
      </p:sp>
      <p:pic>
        <p:nvPicPr>
          <p:cNvPr id="6" name="Picture 5" descr="Somatic Cell Nuclear Transfer: the Conservation Genomic Solution You  Haven&amp;#39;t Heard Of – WildlifeSNPits">
            <a:extLst>
              <a:ext uri="{FF2B5EF4-FFF2-40B4-BE49-F238E27FC236}">
                <a16:creationId xmlns:a16="http://schemas.microsoft.com/office/drawing/2014/main" id="{1BFFEC06-939A-9545-AD00-4B4C09FF1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30" y="2185416"/>
            <a:ext cx="5491547" cy="2487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251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35ED-FC2B-B04E-BBA1-C7C4EE3F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02" y="365125"/>
            <a:ext cx="10515600" cy="1325563"/>
          </a:xfrm>
        </p:spPr>
        <p:txBody>
          <a:bodyPr/>
          <a:lstStyle/>
          <a:p>
            <a:r>
              <a:rPr lang="en-US" dirty="0"/>
              <a:t>Surrogate sire technology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821A28-9007-FB4D-A561-DD129B039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402" y="1825625"/>
            <a:ext cx="5181600" cy="4351338"/>
          </a:xfrm>
        </p:spPr>
        <p:txBody>
          <a:bodyPr/>
          <a:lstStyle/>
          <a:p>
            <a:r>
              <a:rPr lang="en-US" dirty="0"/>
              <a:t>The reproductive system of one animal can be used to propagate the genetics of another</a:t>
            </a:r>
          </a:p>
          <a:p>
            <a:r>
              <a:rPr lang="en-US" dirty="0"/>
              <a:t>Can circumvent the limited semen-production capacity of young bulls</a:t>
            </a:r>
          </a:p>
          <a:p>
            <a:r>
              <a:rPr lang="en-US" dirty="0"/>
              <a:t>Does not increase diversity among bulls</a:t>
            </a:r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7E3AD95A-4A66-FA43-A054-0D7E853311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3256" r="24913" b="5324"/>
          <a:stretch/>
        </p:blipFill>
        <p:spPr>
          <a:xfrm>
            <a:off x="6448659" y="1690688"/>
            <a:ext cx="4968939" cy="38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for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7420"/>
            <a:ext cx="5028526" cy="4351338"/>
          </a:xfrm>
        </p:spPr>
        <p:txBody>
          <a:bodyPr/>
          <a:lstStyle/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Why do we need a cow of the future?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How will we create that cow?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What will the cow of the future look like?</a:t>
            </a:r>
          </a:p>
          <a:p>
            <a:pPr marL="284149" indent="-284149">
              <a:lnSpc>
                <a:spcPts val="3200"/>
              </a:lnSpc>
              <a:spcAft>
                <a:spcPts val="1333"/>
              </a:spcAft>
            </a:pPr>
            <a:r>
              <a:rPr lang="en-US" dirty="0"/>
              <a:t>Closing thoughts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29580-E50A-2B40-B37F-F26DCCF54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92"/>
          <a:stretch/>
        </p:blipFill>
        <p:spPr>
          <a:xfrm>
            <a:off x="5960035" y="1690688"/>
            <a:ext cx="5393765" cy="364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C425-9042-2343-A6B2-1F42F896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47" y="383214"/>
            <a:ext cx="10515600" cy="1325563"/>
          </a:xfrm>
        </p:spPr>
        <p:txBody>
          <a:bodyPr/>
          <a:lstStyle/>
          <a:p>
            <a:r>
              <a:rPr lang="en-US" dirty="0"/>
              <a:t>In vitro 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9EE58-35F4-D746-A18D-4AFA4A02F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447" y="1708777"/>
            <a:ext cx="5181600" cy="4351338"/>
          </a:xfrm>
        </p:spPr>
        <p:txBody>
          <a:bodyPr/>
          <a:lstStyle/>
          <a:p>
            <a:r>
              <a:rPr lang="en-US" dirty="0"/>
              <a:t>Stem cells can be taken from embryos and turned into sperm and eggs</a:t>
            </a:r>
          </a:p>
          <a:p>
            <a:r>
              <a:rPr lang="en-US" dirty="0"/>
              <a:t>Those can be used to create </a:t>
            </a:r>
            <a:br>
              <a:rPr lang="en-US" dirty="0"/>
            </a:br>
            <a:r>
              <a:rPr lang="en-US" dirty="0"/>
              <a:t>a new generation of embryos in the laboratory</a:t>
            </a:r>
          </a:p>
          <a:p>
            <a:r>
              <a:rPr lang="en-US" dirty="0"/>
              <a:t>This increases the rate of genetic gain because the need to create live animals </a:t>
            </a:r>
            <a:br>
              <a:rPr lang="en-US" dirty="0"/>
            </a:br>
            <a:r>
              <a:rPr lang="en-US" dirty="0"/>
              <a:t>is avoided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083F6B-94CA-3F42-BD8B-B22D8B9C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5" t="20668" r="18892" b="10496"/>
          <a:stretch/>
        </p:blipFill>
        <p:spPr bwMode="auto">
          <a:xfrm>
            <a:off x="6096000" y="1765421"/>
            <a:ext cx="5979989" cy="3705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263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62AE-ACB9-314E-93D6-CD9C0AC27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1C687-187C-744A-9BC4-A84631472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5181600" cy="4802187"/>
          </a:xfrm>
        </p:spPr>
        <p:txBody>
          <a:bodyPr/>
          <a:lstStyle/>
          <a:p>
            <a:r>
              <a:rPr lang="en-US" dirty="0"/>
              <a:t>A bull calf has been gene-edited to produce 75% male offspring</a:t>
            </a:r>
          </a:p>
          <a:p>
            <a:r>
              <a:rPr lang="en-US" dirty="0"/>
              <a:t>It might be possible to create an animal that produces only female offspring</a:t>
            </a:r>
          </a:p>
          <a:p>
            <a:r>
              <a:rPr lang="en-US" dirty="0"/>
              <a:t>Increase yields and decreases costs by eliminating the need for sexing</a:t>
            </a:r>
          </a:p>
        </p:txBody>
      </p:sp>
      <p:pic>
        <p:nvPicPr>
          <p:cNvPr id="6" name="Picture 5" descr="A picture containing orange&#10;&#10;Description automatically generated">
            <a:extLst>
              <a:ext uri="{FF2B5EF4-FFF2-40B4-BE49-F238E27FC236}">
                <a16:creationId xmlns:a16="http://schemas.microsoft.com/office/drawing/2014/main" id="{30AA1840-C88D-A842-9BB3-F2E3274C4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14780" r="20860" b="13675"/>
          <a:stretch/>
        </p:blipFill>
        <p:spPr bwMode="auto">
          <a:xfrm>
            <a:off x="6634715" y="1825625"/>
            <a:ext cx="4377195" cy="3476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5409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C82AD-89FA-5142-8F92-F9DFBEB9285C}"/>
              </a:ext>
            </a:extLst>
          </p:cNvPr>
          <p:cNvGrpSpPr/>
          <p:nvPr/>
        </p:nvGrpSpPr>
        <p:grpSpPr>
          <a:xfrm>
            <a:off x="5113583" y="1902355"/>
            <a:ext cx="1964833" cy="1207106"/>
            <a:chOff x="5113583" y="1690688"/>
            <a:chExt cx="1964833" cy="1207106"/>
          </a:xfrm>
        </p:grpSpPr>
        <p:pic>
          <p:nvPicPr>
            <p:cNvPr id="6" name="Picture 4" descr="Utilize embryo transfer for higher conception rates during heat stress -  Progressive Dairy">
              <a:extLst>
                <a:ext uri="{FF2B5EF4-FFF2-40B4-BE49-F238E27FC236}">
                  <a16:creationId xmlns:a16="http://schemas.microsoft.com/office/drawing/2014/main" id="{A3C072D3-E8E0-7D40-9058-8B98B9BD35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4" t="39401" r="31021" b="42832"/>
            <a:stretch/>
          </p:blipFill>
          <p:spPr bwMode="auto">
            <a:xfrm>
              <a:off x="5667593" y="1690688"/>
              <a:ext cx="856814" cy="83777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451BDE-8222-4A4A-A3C8-6964791CB721}"/>
                </a:ext>
              </a:extLst>
            </p:cNvPr>
            <p:cNvSpPr txBox="1"/>
            <p:nvPr/>
          </p:nvSpPr>
          <p:spPr>
            <a:xfrm>
              <a:off x="5113583" y="2528462"/>
              <a:ext cx="1964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Embryo Transfer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CEA195-3FB3-4B4F-AD0F-D242AED5F93F}"/>
              </a:ext>
            </a:extLst>
          </p:cNvPr>
          <p:cNvGrpSpPr/>
          <p:nvPr/>
        </p:nvGrpSpPr>
        <p:grpSpPr>
          <a:xfrm>
            <a:off x="489995" y="4078941"/>
            <a:ext cx="1851947" cy="1857284"/>
            <a:chOff x="1157471" y="3003024"/>
            <a:chExt cx="1851947" cy="18572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634AC5-D329-0245-848C-D3E442A690D9}"/>
                </a:ext>
              </a:extLst>
            </p:cNvPr>
            <p:cNvGrpSpPr/>
            <p:nvPr/>
          </p:nvGrpSpPr>
          <p:grpSpPr>
            <a:xfrm>
              <a:off x="1574157" y="3003024"/>
              <a:ext cx="1435261" cy="1534252"/>
              <a:chOff x="1574157" y="3003024"/>
              <a:chExt cx="1435261" cy="1534252"/>
            </a:xfrm>
          </p:grpSpPr>
          <p:pic>
            <p:nvPicPr>
              <p:cNvPr id="11" name="Picture 6" descr="How gene editing is changing the world | World Economic Forum">
                <a:extLst>
                  <a:ext uri="{FF2B5EF4-FFF2-40B4-BE49-F238E27FC236}">
                    <a16:creationId xmlns:a16="http://schemas.microsoft.com/office/drawing/2014/main" id="{2532FAC3-FDD3-DB45-9EB8-86CE33629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8734" r="28499" b="37604"/>
              <a:stretch/>
            </p:blipFill>
            <p:spPr bwMode="auto">
              <a:xfrm>
                <a:off x="1574157" y="3003024"/>
                <a:ext cx="1435261" cy="1534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03166CE-5FDF-064B-A16D-379AE8D20CDA}"/>
                  </a:ext>
                </a:extLst>
              </p:cNvPr>
              <p:cNvSpPr/>
              <p:nvPr/>
            </p:nvSpPr>
            <p:spPr>
              <a:xfrm>
                <a:off x="2176041" y="4097438"/>
                <a:ext cx="717630" cy="300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EDA2E4-5B87-D34B-98BF-230A502D814C}"/>
                  </a:ext>
                </a:extLst>
              </p:cNvPr>
              <p:cNvSpPr/>
              <p:nvPr/>
            </p:nvSpPr>
            <p:spPr>
              <a:xfrm>
                <a:off x="2176041" y="3217762"/>
                <a:ext cx="717630" cy="335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251ECD-F79C-FA4E-9ACD-082EEAE3A50D}"/>
                </a:ext>
              </a:extLst>
            </p:cNvPr>
            <p:cNvSpPr txBox="1"/>
            <p:nvPr/>
          </p:nvSpPr>
          <p:spPr>
            <a:xfrm>
              <a:off x="1157471" y="4490976"/>
              <a:ext cx="1585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Gene Editing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F68A37-118B-E54B-AAF5-B2DC9F78EDED}"/>
              </a:ext>
            </a:extLst>
          </p:cNvPr>
          <p:cNvSpPr txBox="1"/>
          <p:nvPr/>
        </p:nvSpPr>
        <p:spPr>
          <a:xfrm>
            <a:off x="9926996" y="5384201"/>
            <a:ext cx="18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Surrogate Sires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9ECCEC8-8518-954E-B1D9-74E9B6EA1ECA}"/>
              </a:ext>
            </a:extLst>
          </p:cNvPr>
          <p:cNvSpPr/>
          <p:nvPr/>
        </p:nvSpPr>
        <p:spPr>
          <a:xfrm rot="20060509">
            <a:off x="1491720" y="3208037"/>
            <a:ext cx="3747048" cy="77550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33A21-7CF7-1643-9286-B0A16D01FDFD}"/>
              </a:ext>
            </a:extLst>
          </p:cNvPr>
          <p:cNvSpPr txBox="1"/>
          <p:nvPr/>
        </p:nvSpPr>
        <p:spPr>
          <a:xfrm rot="20049371">
            <a:off x="1601814" y="3428542"/>
            <a:ext cx="343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used to create edited cell lines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368873-5956-8648-AED3-479755792180}"/>
              </a:ext>
            </a:extLst>
          </p:cNvPr>
          <p:cNvGrpSpPr/>
          <p:nvPr/>
        </p:nvGrpSpPr>
        <p:grpSpPr>
          <a:xfrm>
            <a:off x="4967948" y="4461512"/>
            <a:ext cx="2256101" cy="1858045"/>
            <a:chOff x="4743665" y="3686377"/>
            <a:chExt cx="2256101" cy="1858045"/>
          </a:xfrm>
        </p:grpSpPr>
        <p:pic>
          <p:nvPicPr>
            <p:cNvPr id="22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026B7397-1BA3-4F4B-BD91-0E760A5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7" t="63035" r="18892" b="21452"/>
            <a:stretch/>
          </p:blipFill>
          <p:spPr bwMode="auto">
            <a:xfrm>
              <a:off x="4743665" y="3686377"/>
              <a:ext cx="2256101" cy="15342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D4527E-C0CD-6940-9EEB-9E36C5B7DE3F}"/>
                </a:ext>
              </a:extLst>
            </p:cNvPr>
            <p:cNvSpPr txBox="1"/>
            <p:nvPr/>
          </p:nvSpPr>
          <p:spPr>
            <a:xfrm>
              <a:off x="4842523" y="5175090"/>
              <a:ext cx="2058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In Vitro Breeding</a:t>
              </a:r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1FFA9CCF-0875-5644-BF36-BE45BB889B3E}"/>
              </a:ext>
            </a:extLst>
          </p:cNvPr>
          <p:cNvSpPr/>
          <p:nvPr/>
        </p:nvSpPr>
        <p:spPr>
          <a:xfrm>
            <a:off x="1770585" y="4931324"/>
            <a:ext cx="3255381" cy="77550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can introduce new traits 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8DA974F-31BD-4844-8142-E712015C65E9}"/>
              </a:ext>
            </a:extLst>
          </p:cNvPr>
          <p:cNvSpPr/>
          <p:nvPr/>
        </p:nvSpPr>
        <p:spPr>
          <a:xfrm rot="16200000">
            <a:off x="5405955" y="2889378"/>
            <a:ext cx="1380095" cy="174815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Produce calves 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EE03677-22DA-6242-BF7F-EEFFDCF34C7B}"/>
              </a:ext>
            </a:extLst>
          </p:cNvPr>
          <p:cNvSpPr/>
          <p:nvPr/>
        </p:nvSpPr>
        <p:spPr>
          <a:xfrm rot="21037221">
            <a:off x="7107538" y="4586599"/>
            <a:ext cx="2715044" cy="77550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to make elite males…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2118049-2C5D-9E49-99B4-D2345037DF2C}"/>
              </a:ext>
            </a:extLst>
          </p:cNvPr>
          <p:cNvSpPr/>
          <p:nvPr/>
        </p:nvSpPr>
        <p:spPr>
          <a:xfrm rot="1797984">
            <a:off x="7045439" y="3087892"/>
            <a:ext cx="3060165" cy="77550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to create bulls for…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7D4EA5-12A1-1F41-8690-C942E45D517C}"/>
              </a:ext>
            </a:extLst>
          </p:cNvPr>
          <p:cNvGrpSpPr/>
          <p:nvPr/>
        </p:nvGrpSpPr>
        <p:grpSpPr>
          <a:xfrm>
            <a:off x="9850055" y="4078941"/>
            <a:ext cx="2054750" cy="1152144"/>
            <a:chOff x="9850055" y="4078941"/>
            <a:chExt cx="2054750" cy="1152144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F8C64821-CD8A-4547-8D36-3D7C39E22E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" t="31783" r="59236" b="46821"/>
            <a:stretch/>
          </p:blipFill>
          <p:spPr bwMode="auto">
            <a:xfrm>
              <a:off x="9850055" y="4078941"/>
              <a:ext cx="1995380" cy="115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2EF0803-EC7F-FB47-BCEF-3D2A186DF0AD}"/>
                </a:ext>
              </a:extLst>
            </p:cNvPr>
            <p:cNvSpPr/>
            <p:nvPr/>
          </p:nvSpPr>
          <p:spPr>
            <a:xfrm>
              <a:off x="11273229" y="4931917"/>
              <a:ext cx="631576" cy="299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9B4B79-DF1D-BD4A-AF5B-97D9B91E3C5C}"/>
                </a:ext>
              </a:extLst>
            </p:cNvPr>
            <p:cNvSpPr/>
            <p:nvPr/>
          </p:nvSpPr>
          <p:spPr>
            <a:xfrm>
              <a:off x="11734575" y="4272413"/>
              <a:ext cx="138331" cy="60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B453297-6686-D14C-BBE0-CEA81B5A1BDD}"/>
              </a:ext>
            </a:extLst>
          </p:cNvPr>
          <p:cNvSpPr/>
          <p:nvPr/>
        </p:nvSpPr>
        <p:spPr>
          <a:xfrm>
            <a:off x="7147745" y="2297904"/>
            <a:ext cx="3060165" cy="7755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         to create bulls for…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0BCEC6-93AB-9F4A-AC2E-CE1C38425A2A}"/>
              </a:ext>
            </a:extLst>
          </p:cNvPr>
          <p:cNvGrpSpPr/>
          <p:nvPr/>
        </p:nvGrpSpPr>
        <p:grpSpPr>
          <a:xfrm>
            <a:off x="532084" y="530640"/>
            <a:ext cx="1620957" cy="2016712"/>
            <a:chOff x="10182783" y="696188"/>
            <a:chExt cx="1620957" cy="2016712"/>
          </a:xfrm>
        </p:grpSpPr>
        <p:pic>
          <p:nvPicPr>
            <p:cNvPr id="7170" name="Picture 2" descr="Sexing of semen in bulls: A mini review | Semantic Scholar">
              <a:extLst>
                <a:ext uri="{FF2B5EF4-FFF2-40B4-BE49-F238E27FC236}">
                  <a16:creationId xmlns:a16="http://schemas.microsoft.com/office/drawing/2014/main" id="{6D131B19-6E8C-3D4F-A0EF-DAC27EE7E8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03"/>
            <a:stretch/>
          </p:blipFill>
          <p:spPr bwMode="auto">
            <a:xfrm>
              <a:off x="10728399" y="696188"/>
              <a:ext cx="531639" cy="161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750906-02C8-A14D-AB49-3EB428B4A6C7}"/>
                </a:ext>
              </a:extLst>
            </p:cNvPr>
            <p:cNvSpPr txBox="1"/>
            <p:nvPr/>
          </p:nvSpPr>
          <p:spPr>
            <a:xfrm>
              <a:off x="10182783" y="2343568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Sexed Semen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8EE3A2-7237-2E4C-BC9D-B3C43F883F4D}"/>
              </a:ext>
            </a:extLst>
          </p:cNvPr>
          <p:cNvGrpSpPr/>
          <p:nvPr/>
        </p:nvGrpSpPr>
        <p:grpSpPr>
          <a:xfrm>
            <a:off x="9829997" y="2022538"/>
            <a:ext cx="1981633" cy="1510229"/>
            <a:chOff x="10029777" y="1129707"/>
            <a:chExt cx="1981633" cy="1510229"/>
          </a:xfrm>
        </p:grpSpPr>
        <p:pic>
          <p:nvPicPr>
            <p:cNvPr id="33" name="Picture 32" descr="A picture containing orange&#10;&#10;Description automatically generated">
              <a:extLst>
                <a:ext uri="{FF2B5EF4-FFF2-40B4-BE49-F238E27FC236}">
                  <a16:creationId xmlns:a16="http://schemas.microsoft.com/office/drawing/2014/main" id="{09DA4E45-4EC2-E14F-AC4D-35F054B6B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6" t="14780" r="20860" b="13675"/>
            <a:stretch/>
          </p:blipFill>
          <p:spPr bwMode="auto">
            <a:xfrm>
              <a:off x="10432822" y="1129707"/>
              <a:ext cx="1412613" cy="112196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D434CF-09C0-E546-AA4F-0863F353FB58}"/>
                </a:ext>
              </a:extLst>
            </p:cNvPr>
            <p:cNvSpPr txBox="1"/>
            <p:nvPr/>
          </p:nvSpPr>
          <p:spPr>
            <a:xfrm>
              <a:off x="10029777" y="2270604"/>
              <a:ext cx="1981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Biological Sexing</a:t>
              </a:r>
            </a:p>
          </p:txBody>
        </p:sp>
      </p:grpSp>
      <p:sp>
        <p:nvSpPr>
          <p:cNvPr id="35" name="Right Arrow 34">
            <a:extLst>
              <a:ext uri="{FF2B5EF4-FFF2-40B4-BE49-F238E27FC236}">
                <a16:creationId xmlns:a16="http://schemas.microsoft.com/office/drawing/2014/main" id="{D5DA314E-307E-8F40-A539-0BDE1AACF2C5}"/>
              </a:ext>
            </a:extLst>
          </p:cNvPr>
          <p:cNvSpPr/>
          <p:nvPr/>
        </p:nvSpPr>
        <p:spPr>
          <a:xfrm rot="639014">
            <a:off x="1855930" y="1498014"/>
            <a:ext cx="3512596" cy="77550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used with…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81D34E-F600-0541-B4D4-80596A313051}"/>
              </a:ext>
            </a:extLst>
          </p:cNvPr>
          <p:cNvGrpSpPr/>
          <p:nvPr/>
        </p:nvGrpSpPr>
        <p:grpSpPr>
          <a:xfrm>
            <a:off x="5650204" y="297202"/>
            <a:ext cx="891591" cy="1457492"/>
            <a:chOff x="9266605" y="585012"/>
            <a:chExt cx="891591" cy="1457492"/>
          </a:xfrm>
        </p:grpSpPr>
        <p:pic>
          <p:nvPicPr>
            <p:cNvPr id="36" name="Picture 35" descr="Somatic Cell Nuclear Transfer: the Conservation Genomic Solution You  Haven&amp;#39;t Heard Of – WildlifeSNPits">
              <a:extLst>
                <a:ext uri="{FF2B5EF4-FFF2-40B4-BE49-F238E27FC236}">
                  <a16:creationId xmlns:a16="http://schemas.microsoft.com/office/drawing/2014/main" id="{C940333F-6B32-444C-A6EF-478CC3C7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9" t="11020" r="63007" b="26645"/>
            <a:stretch/>
          </p:blipFill>
          <p:spPr bwMode="auto">
            <a:xfrm>
              <a:off x="9372598" y="585012"/>
              <a:ext cx="649311" cy="1110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6E8EBF-744C-5644-BD5E-0C94A8DDF957}"/>
                </a:ext>
              </a:extLst>
            </p:cNvPr>
            <p:cNvSpPr txBox="1"/>
            <p:nvPr/>
          </p:nvSpPr>
          <p:spPr>
            <a:xfrm>
              <a:off x="9266605" y="167317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Clones</a:t>
              </a:r>
            </a:p>
          </p:txBody>
        </p:sp>
      </p:grpSp>
      <p:sp>
        <p:nvSpPr>
          <p:cNvPr id="39" name="Curved Left Arrow 38">
            <a:extLst>
              <a:ext uri="{FF2B5EF4-FFF2-40B4-BE49-F238E27FC236}">
                <a16:creationId xmlns:a16="http://schemas.microsoft.com/office/drawing/2014/main" id="{2221B44A-3CB7-DF47-AE42-80A2FA71E1F5}"/>
              </a:ext>
            </a:extLst>
          </p:cNvPr>
          <p:cNvSpPr/>
          <p:nvPr/>
        </p:nvSpPr>
        <p:spPr>
          <a:xfrm flipV="1">
            <a:off x="6735953" y="538443"/>
            <a:ext cx="1323519" cy="1772128"/>
          </a:xfrm>
          <a:prstGeom prst="curved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307F23-077F-8847-8427-B11B9F92D287}"/>
              </a:ext>
            </a:extLst>
          </p:cNvPr>
          <p:cNvSpPr txBox="1"/>
          <p:nvPr/>
        </p:nvSpPr>
        <p:spPr>
          <a:xfrm>
            <a:off x="6734972" y="1180607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used for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propagation </a:t>
            </a:r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2AF265-2A86-4241-A8F8-D47E1AC1EE23}"/>
              </a:ext>
            </a:extLst>
          </p:cNvPr>
          <p:cNvGrpSpPr/>
          <p:nvPr/>
        </p:nvGrpSpPr>
        <p:grpSpPr>
          <a:xfrm>
            <a:off x="8942081" y="219028"/>
            <a:ext cx="1967398" cy="1265309"/>
            <a:chOff x="8943297" y="421620"/>
            <a:chExt cx="1967398" cy="1265309"/>
          </a:xfrm>
        </p:grpSpPr>
        <p:pic>
          <p:nvPicPr>
            <p:cNvPr id="52" name="Picture 51" descr="Diagram&#10;&#10;Description automatically generated">
              <a:extLst>
                <a:ext uri="{FF2B5EF4-FFF2-40B4-BE49-F238E27FC236}">
                  <a16:creationId xmlns:a16="http://schemas.microsoft.com/office/drawing/2014/main" id="{18D7F29A-FD0B-FE42-BC1A-173EE4263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t="82311" r="64496" b="3503"/>
            <a:stretch/>
          </p:blipFill>
          <p:spPr bwMode="auto">
            <a:xfrm>
              <a:off x="9470373" y="421620"/>
              <a:ext cx="913246" cy="10040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E89614-25DE-174A-913E-82D1D3A9C8D4}"/>
                </a:ext>
              </a:extLst>
            </p:cNvPr>
            <p:cNvSpPr txBox="1"/>
            <p:nvPr/>
          </p:nvSpPr>
          <p:spPr>
            <a:xfrm>
              <a:off x="8943297" y="1317597"/>
              <a:ext cx="1967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Nuclear Transfer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E027A42-44DC-8C47-9042-1FB1EA81D061}"/>
              </a:ext>
            </a:extLst>
          </p:cNvPr>
          <p:cNvGrpSpPr/>
          <p:nvPr/>
        </p:nvGrpSpPr>
        <p:grpSpPr>
          <a:xfrm>
            <a:off x="6585876" y="595495"/>
            <a:ext cx="2554391" cy="575088"/>
            <a:chOff x="6585876" y="595495"/>
            <a:chExt cx="2554391" cy="575088"/>
          </a:xfrm>
        </p:grpSpPr>
        <p:sp>
          <p:nvSpPr>
            <p:cNvPr id="50" name="Right Arrow 49">
              <a:extLst>
                <a:ext uri="{FF2B5EF4-FFF2-40B4-BE49-F238E27FC236}">
                  <a16:creationId xmlns:a16="http://schemas.microsoft.com/office/drawing/2014/main" id="{5E467CA9-1469-424B-9BC6-BCA003773AE5}"/>
                </a:ext>
              </a:extLst>
            </p:cNvPr>
            <p:cNvSpPr/>
            <p:nvPr/>
          </p:nvSpPr>
          <p:spPr>
            <a:xfrm rot="10800000">
              <a:off x="6585876" y="595495"/>
              <a:ext cx="2554391" cy="575088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DEE304A-1BFC-2245-8220-216F795E9533}"/>
                </a:ext>
              </a:extLst>
            </p:cNvPr>
            <p:cNvSpPr txBox="1"/>
            <p:nvPr/>
          </p:nvSpPr>
          <p:spPr>
            <a:xfrm>
              <a:off x="7130279" y="696974"/>
              <a:ext cx="1739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used to make…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0666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DBD3-26A0-5A4B-ACC8-F2763F057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news!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49C2462-E1DD-3F4D-AEA8-D156BED2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056" y="1854348"/>
            <a:ext cx="5413744" cy="4351338"/>
          </a:xfrm>
        </p:spPr>
        <p:txBody>
          <a:bodyPr/>
          <a:lstStyle/>
          <a:p>
            <a:r>
              <a:rPr lang="en-US" dirty="0"/>
              <a:t>There is now a path to market in the US!</a:t>
            </a:r>
          </a:p>
          <a:p>
            <a:r>
              <a:rPr lang="en-US" dirty="0"/>
              <a:t>Retailers are not obligated to sell a product, and consumers are not obligated to buy it</a:t>
            </a:r>
          </a:p>
          <a:p>
            <a:r>
              <a:rPr lang="en-US" dirty="0"/>
              <a:t>Consumers are receptive to welfare-based applications of the technology</a:t>
            </a:r>
          </a:p>
        </p:txBody>
      </p:sp>
      <p:pic>
        <p:nvPicPr>
          <p:cNvPr id="13" name="Content Placeholder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DB350AA-C43F-5445-AE17-C7F433F2F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23348" r="16013"/>
          <a:stretch/>
        </p:blipFill>
        <p:spPr>
          <a:xfrm>
            <a:off x="6172202" y="1645179"/>
            <a:ext cx="5786645" cy="35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0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65FEE3-4750-4D32-AD2F-3D081BF9993A}"/>
              </a:ext>
            </a:extLst>
          </p:cNvPr>
          <p:cNvSpPr/>
          <p:nvPr/>
        </p:nvSpPr>
        <p:spPr>
          <a:xfrm>
            <a:off x="8791575" y="4610100"/>
            <a:ext cx="3400425" cy="218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A0F6DE39-8C9F-7042-9FC9-C28F72320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3050" y="178380"/>
            <a:ext cx="9548754" cy="6501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343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95" y="1694292"/>
            <a:ext cx="5923638" cy="2926260"/>
          </a:xfrm>
        </p:spPr>
        <p:txBody>
          <a:bodyPr>
            <a:normAutofit/>
          </a:bodyPr>
          <a:lstStyle/>
          <a:p>
            <a:r>
              <a:rPr lang="en-US" dirty="0"/>
              <a:t>What will the cow of the future look like?</a:t>
            </a:r>
          </a:p>
        </p:txBody>
      </p:sp>
    </p:spTree>
    <p:extLst>
      <p:ext uri="{BB962C8B-B14F-4D97-AF65-F5344CB8AC3E}">
        <p14:creationId xmlns:p14="http://schemas.microsoft.com/office/powerpoint/2010/main" val="3812157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/>
        </p:nvGraphicFramePr>
        <p:xfrm>
          <a:off x="169933" y="1270450"/>
          <a:ext cx="11833645" cy="550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6643461" y="1819084"/>
            <a:ext cx="4814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PTA(NM$) = $3,652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BBCA63-635B-D142-B79A-0461DEE4B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55" y="84966"/>
            <a:ext cx="10515600" cy="1325563"/>
          </a:xfrm>
        </p:spPr>
        <p:txBody>
          <a:bodyPr/>
          <a:lstStyle/>
          <a:p>
            <a:r>
              <a:rPr lang="en-US" dirty="0"/>
              <a:t>What’s the best cow we can make?</a:t>
            </a:r>
          </a:p>
        </p:txBody>
      </p:sp>
    </p:spTree>
    <p:extLst>
      <p:ext uri="{BB962C8B-B14F-4D97-AF65-F5344CB8AC3E}">
        <p14:creationId xmlns:p14="http://schemas.microsoft.com/office/powerpoint/2010/main" val="3383646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73B4-9725-4B33-AD87-26EC220C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76173" cy="1325563"/>
          </a:xfrm>
        </p:spPr>
        <p:txBody>
          <a:bodyPr>
            <a:normAutofit/>
          </a:bodyPr>
          <a:lstStyle/>
          <a:p>
            <a:r>
              <a:rPr lang="en-US" dirty="0"/>
              <a:t>What do 50 y of genetic progress look like?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697048-3709-4AB3-9736-E1AE1755A6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170247"/>
              </p:ext>
            </p:extLst>
          </p:nvPr>
        </p:nvGraphicFramePr>
        <p:xfrm>
          <a:off x="838200" y="1447673"/>
          <a:ext cx="10515598" cy="52120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552299">
                  <a:extLst>
                    <a:ext uri="{9D8B030D-6E8A-4147-A177-3AD203B41FA5}">
                      <a16:colId xmlns:a16="http://schemas.microsoft.com/office/drawing/2014/main" val="963468235"/>
                    </a:ext>
                  </a:extLst>
                </a:gridCol>
                <a:gridCol w="2142209">
                  <a:extLst>
                    <a:ext uri="{9D8B030D-6E8A-4147-A177-3AD203B41FA5}">
                      <a16:colId xmlns:a16="http://schemas.microsoft.com/office/drawing/2014/main" val="2400673874"/>
                    </a:ext>
                  </a:extLst>
                </a:gridCol>
                <a:gridCol w="1516119">
                  <a:extLst>
                    <a:ext uri="{9D8B030D-6E8A-4147-A177-3AD203B41FA5}">
                      <a16:colId xmlns:a16="http://schemas.microsoft.com/office/drawing/2014/main" val="2878285255"/>
                    </a:ext>
                  </a:extLst>
                </a:gridCol>
                <a:gridCol w="1628460">
                  <a:extLst>
                    <a:ext uri="{9D8B030D-6E8A-4147-A177-3AD203B41FA5}">
                      <a16:colId xmlns:a16="http://schemas.microsoft.com/office/drawing/2014/main" val="573120797"/>
                    </a:ext>
                  </a:extLst>
                </a:gridCol>
                <a:gridCol w="1676511">
                  <a:extLst>
                    <a:ext uri="{9D8B030D-6E8A-4147-A177-3AD203B41FA5}">
                      <a16:colId xmlns:a16="http://schemas.microsoft.com/office/drawing/2014/main" val="371257051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Trait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50-year progress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 average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2067 average</a:t>
                      </a:r>
                    </a:p>
                  </a:txBody>
                  <a:tcPr marL="137160" marR="137160" marT="64008" marB="73152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of Production</a:t>
                      </a:r>
                    </a:p>
                  </a:txBody>
                  <a:tcPr marL="137160" marR="137160" marT="64008" marB="73152"/>
                </a:tc>
                <a:extLst>
                  <a:ext uri="{0D108BD9-81ED-4DB2-BD59-A6C34878D82A}">
                    <a16:rowId xmlns:a16="http://schemas.microsoft.com/office/drawing/2014/main" val="2408021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Milk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+9,329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27,055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36,384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50/cwt?</a:t>
                      </a: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386218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Fat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+531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1,008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1,539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6604227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Protein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+342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825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1,167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1734888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Productive life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(months)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91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062383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Body size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–230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1,500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1,230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5665207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Udder composite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2.65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6664498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Daughter pregnancy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42069577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Cow conception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+42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1686735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Heifer conception rate </a:t>
                      </a:r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+21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57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78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39526401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Residual feed intake (pounds)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-11,150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16143407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00523C"/>
                          </a:solidFill>
                        </a:rPr>
                        <a:t>Methane intensity (%)</a:t>
                      </a:r>
                    </a:p>
                  </a:txBody>
                  <a:tcPr marL="137160" marR="137160" marT="64008" marB="7315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-24</a:t>
                      </a:r>
                      <a:r>
                        <a:rPr lang="en-US" b="1" dirty="0"/>
                        <a:t>-24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96012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594360" marT="64008" marB="73152"/>
                </a:tc>
                <a:extLst>
                  <a:ext uri="{0D108BD9-81ED-4DB2-BD59-A6C34878D82A}">
                    <a16:rowId xmlns:a16="http://schemas.microsoft.com/office/drawing/2014/main" val="234944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578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DF04-D6F4-A440-9F1C-76161701C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384" y="26822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are we actually trying to improve?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7C6FD5A7-2483-2E4F-BE6D-56F6B548C87C}"/>
              </a:ext>
            </a:extLst>
          </p:cNvPr>
          <p:cNvSpPr/>
          <p:nvPr/>
        </p:nvSpPr>
        <p:spPr>
          <a:xfrm>
            <a:off x="2807937" y="2456476"/>
            <a:ext cx="6922675" cy="28914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“Efficiency”?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“Sustainability”?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“Profitability”?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4D3788-EC59-AB45-A156-02350B551E99}"/>
              </a:ext>
            </a:extLst>
          </p:cNvPr>
          <p:cNvSpPr txBox="1"/>
          <p:nvPr/>
        </p:nvSpPr>
        <p:spPr>
          <a:xfrm>
            <a:off x="2201789" y="1643265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Feed Intake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740E97-0115-5D45-B8B4-FE039A194F15}"/>
              </a:ext>
            </a:extLst>
          </p:cNvPr>
          <p:cNvSpPr txBox="1"/>
          <p:nvPr/>
        </p:nvSpPr>
        <p:spPr>
          <a:xfrm>
            <a:off x="8092770" y="5042538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Income over feed 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4C5ED-0C94-AB45-AF19-7B563A9550C6}"/>
              </a:ext>
            </a:extLst>
          </p:cNvPr>
          <p:cNvSpPr txBox="1"/>
          <p:nvPr/>
        </p:nvSpPr>
        <p:spPr>
          <a:xfrm>
            <a:off x="1187927" y="321026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Longevity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4A903-54F3-1047-B694-41A6C6C2BBFC}"/>
              </a:ext>
            </a:extLst>
          </p:cNvPr>
          <p:cNvSpPr txBox="1"/>
          <p:nvPr/>
        </p:nvSpPr>
        <p:spPr>
          <a:xfrm>
            <a:off x="8904766" y="4424605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Body condition score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4C868-9D37-5B43-9D7C-1EF60D711829}"/>
              </a:ext>
            </a:extLst>
          </p:cNvPr>
          <p:cNvSpPr txBox="1"/>
          <p:nvPr/>
        </p:nvSpPr>
        <p:spPr>
          <a:xfrm>
            <a:off x="8641798" y="2103065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GHG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F1E88-BC09-5141-B1D4-5300D934F101}"/>
              </a:ext>
            </a:extLst>
          </p:cNvPr>
          <p:cNvSpPr txBox="1"/>
          <p:nvPr/>
        </p:nvSpPr>
        <p:spPr>
          <a:xfrm>
            <a:off x="4223244" y="5747755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Mid-infrared milk spectrum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90C71-6706-284E-8F1F-CE260B968C95}"/>
              </a:ext>
            </a:extLst>
          </p:cNvPr>
          <p:cNvSpPr txBox="1"/>
          <p:nvPr/>
        </p:nvSpPr>
        <p:spPr>
          <a:xfrm>
            <a:off x="4999900" y="1520426"/>
            <a:ext cx="254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Calves produced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428EA-CDC6-924C-B12C-0DB56397BCE5}"/>
              </a:ext>
            </a:extLst>
          </p:cNvPr>
          <p:cNvSpPr txBox="1"/>
          <p:nvPr/>
        </p:nvSpPr>
        <p:spPr>
          <a:xfrm>
            <a:off x="9781694" y="2890432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Body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19BF0-972B-4740-8B68-7F97EC9EEB4D}"/>
              </a:ext>
            </a:extLst>
          </p:cNvPr>
          <p:cNvSpPr txBox="1"/>
          <p:nvPr/>
        </p:nvSpPr>
        <p:spPr>
          <a:xfrm>
            <a:off x="648406" y="2425736"/>
            <a:ext cx="229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Lifetime profit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9BC94-4BAB-1144-BE4C-CD8DF7738B23}"/>
              </a:ext>
            </a:extLst>
          </p:cNvPr>
          <p:cNvSpPr txBox="1"/>
          <p:nvPr/>
        </p:nvSpPr>
        <p:spPr>
          <a:xfrm>
            <a:off x="539845" y="3878846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Microbiome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EAE119-9CF0-3947-AA86-85E7D58CEBF0}"/>
              </a:ext>
            </a:extLst>
          </p:cNvPr>
          <p:cNvSpPr txBox="1"/>
          <p:nvPr/>
        </p:nvSpPr>
        <p:spPr>
          <a:xfrm>
            <a:off x="9949097" y="3643859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Live weight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49117-6804-5646-A9EB-B40FDF87F241}"/>
              </a:ext>
            </a:extLst>
          </p:cNvPr>
          <p:cNvSpPr txBox="1"/>
          <p:nvPr/>
        </p:nvSpPr>
        <p:spPr>
          <a:xfrm>
            <a:off x="1255303" y="4655437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369094-480E-174B-A34A-DB092225410C}"/>
              </a:ext>
            </a:extLst>
          </p:cNvPr>
          <p:cNvSpPr txBox="1"/>
          <p:nvPr/>
        </p:nvSpPr>
        <p:spPr>
          <a:xfrm>
            <a:off x="1281914" y="5432028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Milk composition</a:t>
            </a:r>
          </a:p>
        </p:txBody>
      </p:sp>
    </p:spTree>
    <p:extLst>
      <p:ext uri="{BB962C8B-B14F-4D97-AF65-F5344CB8AC3E}">
        <p14:creationId xmlns:p14="http://schemas.microsoft.com/office/powerpoint/2010/main" val="205457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D507349-3F2C-FE44-9D37-05125EFF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42"/>
            <a:ext cx="10515600" cy="1325563"/>
          </a:xfrm>
        </p:spPr>
        <p:txBody>
          <a:bodyPr/>
          <a:lstStyle/>
          <a:p>
            <a:r>
              <a:rPr lang="en-US" dirty="0"/>
              <a:t>What do I think she’ll look like?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F2F336B-E8AD-C54A-82CB-6AD6819BA8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Efficient</a:t>
            </a:r>
          </a:p>
          <a:p>
            <a:r>
              <a:rPr lang="en-US" dirty="0"/>
              <a:t>Smaller and rounder</a:t>
            </a:r>
          </a:p>
          <a:p>
            <a:r>
              <a:rPr lang="en-US" dirty="0"/>
              <a:t>Long-lived</a:t>
            </a:r>
          </a:p>
          <a:p>
            <a:r>
              <a:rPr lang="en-US" dirty="0"/>
              <a:t>Fertile</a:t>
            </a:r>
          </a:p>
          <a:p>
            <a:r>
              <a:rPr lang="en-US" dirty="0"/>
              <a:t>More solids</a:t>
            </a:r>
          </a:p>
          <a:p>
            <a:r>
              <a:rPr lang="en-US" dirty="0"/>
              <a:t>Heat-tolerant</a:t>
            </a:r>
          </a:p>
          <a:p>
            <a:r>
              <a:rPr lang="en-US" dirty="0"/>
              <a:t>Polled</a:t>
            </a:r>
          </a:p>
          <a:p>
            <a:r>
              <a:rPr lang="en-US" dirty="0"/>
              <a:t>Robust</a:t>
            </a:r>
          </a:p>
          <a:p>
            <a:r>
              <a:rPr lang="en-US" dirty="0"/>
              <a:t>Desirable carcass</a:t>
            </a:r>
          </a:p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8CE982-681D-A84A-992E-FBF471B3F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"/>
          <a:stretch/>
        </p:blipFill>
        <p:spPr bwMode="auto">
          <a:xfrm>
            <a:off x="1214967" y="1545505"/>
            <a:ext cx="3877731" cy="48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2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5172075" cy="2445096"/>
          </a:xfrm>
        </p:spPr>
        <p:txBody>
          <a:bodyPr/>
          <a:lstStyle/>
          <a:p>
            <a:r>
              <a:rPr lang="en-US" dirty="0"/>
              <a:t>Why do we need a cow of the future?</a:t>
            </a:r>
          </a:p>
        </p:txBody>
      </p:sp>
    </p:spTree>
    <p:extLst>
      <p:ext uri="{BB962C8B-B14F-4D97-AF65-F5344CB8AC3E}">
        <p14:creationId xmlns:p14="http://schemas.microsoft.com/office/powerpoint/2010/main" val="2199643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A1F6-D27C-6BC2-FF7C-FBF4CF56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the best cow for Argentina?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ABC4-CD6B-3553-AD3D-65F18171DC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Each country has a different climate, different feeds, and different traditions</a:t>
            </a:r>
          </a:p>
          <a:p>
            <a:r>
              <a:rPr lang="en-US" dirty="0"/>
              <a:t>The right cow for North America might not be the right cow for Argentina</a:t>
            </a:r>
          </a:p>
          <a:p>
            <a:r>
              <a:rPr lang="en-US" dirty="0"/>
              <a:t>What do you need us to help you improve in your herd?</a:t>
            </a:r>
          </a:p>
        </p:txBody>
      </p:sp>
      <p:pic>
        <p:nvPicPr>
          <p:cNvPr id="1026" name="Picture 2" descr="Cow farm">
            <a:extLst>
              <a:ext uri="{FF2B5EF4-FFF2-40B4-BE49-F238E27FC236}">
                <a16:creationId xmlns:a16="http://schemas.microsoft.com/office/drawing/2014/main" id="{07EF20FD-2085-4C12-A8C5-C9CF4EE3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825625"/>
            <a:ext cx="5616097" cy="394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85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E0CF4-01F7-C54F-934A-BB9801D3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32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Some closing thoughts</a:t>
            </a:r>
          </a:p>
        </p:txBody>
      </p:sp>
    </p:spTree>
    <p:extLst>
      <p:ext uri="{BB962C8B-B14F-4D97-AF65-F5344CB8AC3E}">
        <p14:creationId xmlns:p14="http://schemas.microsoft.com/office/powerpoint/2010/main" val="1480310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F058-9E61-4346-9C80-1EF5F94D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12" y="365125"/>
            <a:ext cx="10515600" cy="1325563"/>
          </a:xfrm>
        </p:spPr>
        <p:txBody>
          <a:bodyPr/>
          <a:lstStyle/>
          <a:p>
            <a:r>
              <a:rPr lang="en-US" dirty="0"/>
              <a:t>Do we know what we don’t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01811-278A-304A-9B1D-2B4CE4869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712" y="1825625"/>
            <a:ext cx="5181600" cy="4351338"/>
          </a:xfrm>
        </p:spPr>
        <p:txBody>
          <a:bodyPr/>
          <a:lstStyle/>
          <a:p>
            <a:r>
              <a:rPr lang="en-US" dirty="0"/>
              <a:t>Will new technologies hold up to wear and tear in the field?</a:t>
            </a:r>
          </a:p>
          <a:p>
            <a:r>
              <a:rPr lang="en-US" dirty="0"/>
              <a:t>Are data networks available where they’re needed?</a:t>
            </a:r>
          </a:p>
          <a:p>
            <a:r>
              <a:rPr lang="en-US" dirty="0"/>
              <a:t>Can farmers get end-user support when they need it?</a:t>
            </a:r>
          </a:p>
        </p:txBody>
      </p:sp>
      <p:pic>
        <p:nvPicPr>
          <p:cNvPr id="6146" name="Picture 2" descr="ZELP (Zero Emissions Livestock Project) | Royal College of Art">
            <a:extLst>
              <a:ext uri="{FF2B5EF4-FFF2-40B4-BE49-F238E27FC236}">
                <a16:creationId xmlns:a16="http://schemas.microsoft.com/office/drawing/2014/main" id="{EEDFA334-A1CE-F54C-997D-EAAC98F5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2" y="1825625"/>
            <a:ext cx="5509725" cy="36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699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37BFA-539B-4F4C-A37F-FA218908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watch the watchers?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2B1B2-E916-3243-915F-481AC6A2C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475" y="2058508"/>
            <a:ext cx="5157787" cy="3684588"/>
          </a:xfrm>
        </p:spPr>
        <p:txBody>
          <a:bodyPr/>
          <a:lstStyle/>
          <a:p>
            <a:r>
              <a:rPr lang="en-US" dirty="0"/>
              <a:t>Many new tools are black boxes</a:t>
            </a:r>
          </a:p>
          <a:p>
            <a:r>
              <a:rPr lang="en-US" dirty="0"/>
              <a:t>Who will validate their performance?</a:t>
            </a:r>
          </a:p>
          <a:p>
            <a:r>
              <a:rPr lang="en-US" dirty="0"/>
              <a:t>What are the gold standards for comparison?</a:t>
            </a:r>
          </a:p>
          <a:p>
            <a:r>
              <a:rPr lang="en-US" dirty="0"/>
              <a:t>How “good” is good enough for decision-making?</a:t>
            </a:r>
          </a:p>
          <a:p>
            <a:endParaRPr lang="en-US" dirty="0"/>
          </a:p>
        </p:txBody>
      </p:sp>
      <p:pic>
        <p:nvPicPr>
          <p:cNvPr id="1026" name="Picture 2" descr="Matrix Sentinel 3d model Maya files free download ...">
            <a:extLst>
              <a:ext uri="{FF2B5EF4-FFF2-40B4-BE49-F238E27FC236}">
                <a16:creationId xmlns:a16="http://schemas.microsoft.com/office/drawing/2014/main" id="{E70E56AD-A3FE-294C-B0C6-0E8EC431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2" y="1681163"/>
            <a:ext cx="5529263" cy="414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67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03DB-0E33-9844-BFED-C2B46AAC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79" y="365125"/>
            <a:ext cx="10515600" cy="1325563"/>
          </a:xfrm>
        </p:spPr>
        <p:txBody>
          <a:bodyPr/>
          <a:lstStyle/>
          <a:p>
            <a:r>
              <a:rPr lang="en-US" dirty="0"/>
              <a:t>This is a team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57C8A-7298-9C45-B7BA-B5A11C81C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079" y="1690688"/>
            <a:ext cx="5181600" cy="4351338"/>
          </a:xfrm>
        </p:spPr>
        <p:txBody>
          <a:bodyPr/>
          <a:lstStyle/>
          <a:p>
            <a:r>
              <a:rPr lang="en-US" dirty="0"/>
              <a:t>Genetic improvement programs need lots of people working together</a:t>
            </a:r>
          </a:p>
          <a:p>
            <a:r>
              <a:rPr lang="en-US" dirty="0"/>
              <a:t>New technologies aren’t magic, and they can’t do everything</a:t>
            </a:r>
          </a:p>
          <a:p>
            <a:r>
              <a:rPr lang="en-US" dirty="0"/>
              <a:t>We can’t forget that our consumers are on the team, too, and what they think matters</a:t>
            </a:r>
          </a:p>
        </p:txBody>
      </p:sp>
      <p:pic>
        <p:nvPicPr>
          <p:cNvPr id="4098" name="Picture 2" descr="Super Bowl LVI - Los Angeles Rams v Cincinnati Bengals">
            <a:extLst>
              <a:ext uri="{FF2B5EF4-FFF2-40B4-BE49-F238E27FC236}">
                <a16:creationId xmlns:a16="http://schemas.microsoft.com/office/drawing/2014/main" id="{26EEB51D-00D1-BD49-8A8F-49CC5C190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322" y="1825625"/>
            <a:ext cx="5588079" cy="37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619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C9A1E8-0699-B34B-8256-D3F6677C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35811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C11C7-2A8C-1642-8E77-FCA81C897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484" y="1825625"/>
            <a:ext cx="4822848" cy="4351338"/>
          </a:xfrm>
        </p:spPr>
        <p:txBody>
          <a:bodyPr/>
          <a:lstStyle/>
          <a:p>
            <a:r>
              <a:rPr lang="en-US" dirty="0"/>
              <a:t>The world around us is changing so we need to change, too</a:t>
            </a:r>
          </a:p>
          <a:p>
            <a:r>
              <a:rPr lang="en-US" dirty="0"/>
              <a:t>The cow of the future will need to do more with less</a:t>
            </a:r>
          </a:p>
          <a:p>
            <a:r>
              <a:rPr lang="en-US" dirty="0"/>
              <a:t>We have very powerful tools for creating those cows</a:t>
            </a:r>
          </a:p>
          <a:p>
            <a:r>
              <a:rPr lang="en-US" dirty="0"/>
              <a:t>Social license will become even more important</a:t>
            </a:r>
          </a:p>
          <a:p>
            <a:endParaRPr lang="en-US" dirty="0"/>
          </a:p>
        </p:txBody>
      </p:sp>
      <p:pic>
        <p:nvPicPr>
          <p:cNvPr id="6148" name="Picture 4" descr="WORLD&amp;amp;#39;S COLUMBIAN EXPOSITION | Salem House Press">
            <a:extLst>
              <a:ext uri="{FF2B5EF4-FFF2-40B4-BE49-F238E27FC236}">
                <a16:creationId xmlns:a16="http://schemas.microsoft.com/office/drawing/2014/main" id="{53F92AED-EAF4-D148-97FE-EB391D5FC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r="20018"/>
          <a:stretch/>
        </p:blipFill>
        <p:spPr bwMode="auto">
          <a:xfrm>
            <a:off x="5669783" y="1832640"/>
            <a:ext cx="6368357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.telegraph.co.uk/multimedia/archive/02961/monty_python_spani_2961214k.jpg">
            <a:extLst>
              <a:ext uri="{FF2B5EF4-FFF2-40B4-BE49-F238E27FC236}">
                <a16:creationId xmlns:a16="http://schemas.microsoft.com/office/drawing/2014/main" id="{27D28274-F7F6-4945-BD5D-F7277503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679" b="3321"/>
          <a:stretch/>
        </p:blipFill>
        <p:spPr bwMode="auto">
          <a:xfrm>
            <a:off x="20" y="-218474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61D80-3321-0041-96E4-8378A81F5283}"/>
              </a:ext>
            </a:extLst>
          </p:cNvPr>
          <p:cNvSpPr txBox="1"/>
          <p:nvPr/>
        </p:nvSpPr>
        <p:spPr>
          <a:xfrm>
            <a:off x="-20" y="5291211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1001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A0CD-CE35-D341-BF41-3C927110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033"/>
            <a:ext cx="10515600" cy="1325563"/>
          </a:xfrm>
        </p:spPr>
        <p:txBody>
          <a:bodyPr/>
          <a:lstStyle/>
          <a:p>
            <a:r>
              <a:rPr lang="en-US" dirty="0"/>
              <a:t>You can’t milk the same cow forever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C4F7D3-689C-7E4C-A75C-A0F33D99307B}"/>
              </a:ext>
            </a:extLst>
          </p:cNvPr>
          <p:cNvGrpSpPr/>
          <p:nvPr/>
        </p:nvGrpSpPr>
        <p:grpSpPr>
          <a:xfrm>
            <a:off x="4379624" y="4744995"/>
            <a:ext cx="3265215" cy="1828830"/>
            <a:chOff x="4391890" y="4206240"/>
            <a:chExt cx="3408219" cy="2211066"/>
          </a:xfrm>
        </p:grpSpPr>
        <p:pic>
          <p:nvPicPr>
            <p:cNvPr id="5" name="Picture 6" descr="progress_of_breed">
              <a:extLst>
                <a:ext uri="{FF2B5EF4-FFF2-40B4-BE49-F238E27FC236}">
                  <a16:creationId xmlns:a16="http://schemas.microsoft.com/office/drawing/2014/main" id="{1F192D15-1E1F-6A42-9163-E271EF1DF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890" y="4206240"/>
              <a:ext cx="3408219" cy="221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23FF5B2B-D6E6-7147-A768-A8FEFBF1E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118" y="4206240"/>
              <a:ext cx="2123991" cy="3348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1970s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E10655-390D-7E4E-A2FB-67AD37563763}"/>
              </a:ext>
            </a:extLst>
          </p:cNvPr>
          <p:cNvGrpSpPr/>
          <p:nvPr/>
        </p:nvGrpSpPr>
        <p:grpSpPr>
          <a:xfrm>
            <a:off x="113085" y="2176466"/>
            <a:ext cx="3284112" cy="2017366"/>
            <a:chOff x="197605" y="1921741"/>
            <a:chExt cx="3540499" cy="2284499"/>
          </a:xfrm>
        </p:grpSpPr>
        <p:pic>
          <p:nvPicPr>
            <p:cNvPr id="4" name="Picture 2" descr="fullcow">
              <a:extLst>
                <a:ext uri="{FF2B5EF4-FFF2-40B4-BE49-F238E27FC236}">
                  <a16:creationId xmlns:a16="http://schemas.microsoft.com/office/drawing/2014/main" id="{60861C84-6532-8348-BC66-DACD25FA7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000" b="-2901"/>
            <a:stretch>
              <a:fillRect/>
            </a:stretch>
          </p:blipFill>
          <p:spPr bwMode="auto">
            <a:xfrm>
              <a:off x="197605" y="1921741"/>
              <a:ext cx="3540499" cy="228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67E73E2D-5A6D-7649-BDD5-D85C96E66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48" y="1921741"/>
              <a:ext cx="2186464" cy="31367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1960s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CFB7A1-6458-F84E-8EE9-1F30F8F99D0D}"/>
              </a:ext>
            </a:extLst>
          </p:cNvPr>
          <p:cNvGrpSpPr/>
          <p:nvPr/>
        </p:nvGrpSpPr>
        <p:grpSpPr>
          <a:xfrm>
            <a:off x="8627268" y="2076481"/>
            <a:ext cx="2931392" cy="2217335"/>
            <a:chOff x="9063003" y="1921741"/>
            <a:chExt cx="2931392" cy="221733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830A1C8A-87F6-8C4B-8EE3-CD81A5635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003" y="1921741"/>
              <a:ext cx="2931392" cy="2217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B34BC8C5-81C6-B643-A2F8-218BCF950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3003" y="1921741"/>
              <a:ext cx="2014451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tabLst>
                  <a:tab pos="685800" algn="l"/>
                  <a:tab pos="9715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85800" algn="l"/>
                  <a:tab pos="9715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bg1"/>
                  </a:solidFill>
                  <a:latin typeface="Tahoma" panose="020B0604030504040204" pitchFamily="34" charset="0"/>
                </a:rPr>
                <a:t>U.S. Ideal Holstein – 2012 </a:t>
              </a:r>
            </a:p>
          </p:txBody>
        </p:sp>
      </p:grpSp>
      <p:pic>
        <p:nvPicPr>
          <p:cNvPr id="1026" name="Picture 2" descr="Handle transition cows with ease">
            <a:extLst>
              <a:ext uri="{FF2B5EF4-FFF2-40B4-BE49-F238E27FC236}">
                <a16:creationId xmlns:a16="http://schemas.microsoft.com/office/drawing/2014/main" id="{D289E967-0FE6-7F4F-8DB0-7DEAD2DC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30" y="1690688"/>
            <a:ext cx="5135605" cy="29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47455947-B056-784F-A352-BD22E9379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228" y="1690688"/>
            <a:ext cx="2129808" cy="276999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tabLst>
                <a:tab pos="685800" algn="l"/>
                <a:tab pos="9715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tabLst>
                <a:tab pos="685800" algn="l"/>
                <a:tab pos="9715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tabLst>
                <a:tab pos="685800" algn="l"/>
                <a:tab pos="9715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  <a:tab pos="9715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  <a:latin typeface="Tahoma" panose="020B0604030504040204" pitchFamily="34" charset="0"/>
              </a:rPr>
              <a:t>U.S. Ideal Holstein – 2020s? </a:t>
            </a:r>
          </a:p>
        </p:txBody>
      </p:sp>
    </p:spTree>
    <p:extLst>
      <p:ext uri="{BB962C8B-B14F-4D97-AF65-F5344CB8AC3E}">
        <p14:creationId xmlns:p14="http://schemas.microsoft.com/office/powerpoint/2010/main" val="196908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354BC3-ACAD-B847-AD49-821F25A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8178" cy="1325563"/>
          </a:xfrm>
        </p:spPr>
        <p:txBody>
          <a:bodyPr/>
          <a:lstStyle/>
          <a:p>
            <a:r>
              <a:rPr lang="en-US" dirty="0"/>
              <a:t>We’re under pressure to do more with less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ABA6F1-0C74-8649-9F7D-4448FFAC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2" y="1917693"/>
            <a:ext cx="5489974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gure thumbnail gr3">
            <a:extLst>
              <a:ext uri="{FF2B5EF4-FFF2-40B4-BE49-F238E27FC236}">
                <a16:creationId xmlns:a16="http://schemas.microsoft.com/office/drawing/2014/main" id="{C7BA6B45-1475-4C45-9F8A-7A722747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38" y="1803393"/>
            <a:ext cx="5480642" cy="330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20676-A7E8-6B4F-953A-0D0E9145A1F0}"/>
              </a:ext>
            </a:extLst>
          </p:cNvPr>
          <p:cNvSpPr txBox="1"/>
          <p:nvPr/>
        </p:nvSpPr>
        <p:spPr>
          <a:xfrm>
            <a:off x="133683" y="6215876"/>
            <a:ext cx="4810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Britt et al. (2018;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https://www.journalofdairyscience.org</a:t>
            </a:r>
            <a:br>
              <a:rPr lang="en-US" sz="1200" dirty="0"/>
            </a:br>
            <a:r>
              <a:rPr lang="en-US" sz="1200" dirty="0"/>
              <a:t>/article/S0022-0302(18)30181-4/</a:t>
            </a:r>
            <a:r>
              <a:rPr lang="en-US" sz="1200" dirty="0" err="1"/>
              <a:t>fulltext</a:t>
            </a:r>
            <a:r>
              <a:rPr lang="en-US" sz="1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7186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11429-3B34-A64B-B996-1FE7F95B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68"/>
            <a:ext cx="10515600" cy="1325563"/>
          </a:xfrm>
        </p:spPr>
        <p:txBody>
          <a:bodyPr/>
          <a:lstStyle/>
          <a:p>
            <a:r>
              <a:rPr lang="en-US" dirty="0"/>
              <a:t>Animal foods are dense in nutrients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AC5BA4-7C37-5F45-A2AA-D69326D62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9231"/>
            <a:ext cx="6598020" cy="537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D020D4-93A2-E04E-B95D-207452FCC554}"/>
              </a:ext>
            </a:extLst>
          </p:cNvPr>
          <p:cNvSpPr txBox="1"/>
          <p:nvPr/>
        </p:nvSpPr>
        <p:spPr>
          <a:xfrm>
            <a:off x="8569036" y="1690688"/>
            <a:ext cx="278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Angeline et al. (2022; https://</a:t>
            </a:r>
            <a:r>
              <a:rPr lang="en-US" sz="1200" dirty="0" err="1"/>
              <a:t>www.frontiersin.org</a:t>
            </a:r>
            <a:r>
              <a:rPr lang="en-US" sz="1200" dirty="0"/>
              <a:t>/articles/10.3389/fnut.2022.806566/full).</a:t>
            </a:r>
          </a:p>
        </p:txBody>
      </p:sp>
    </p:spTree>
    <p:extLst>
      <p:ext uri="{BB962C8B-B14F-4D97-AF65-F5344CB8AC3E}">
        <p14:creationId xmlns:p14="http://schemas.microsoft.com/office/powerpoint/2010/main" val="114331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E4164E-F5B9-481A-B02B-F6DAFC0C84EE}"/>
              </a:ext>
            </a:extLst>
          </p:cNvPr>
          <p:cNvSpPr/>
          <p:nvPr/>
        </p:nvSpPr>
        <p:spPr>
          <a:xfrm>
            <a:off x="8791575" y="4610100"/>
            <a:ext cx="3400425" cy="218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F9AA3-13E2-0C45-B2AA-A3B6EAAE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 has a role to play in climate action</a:t>
            </a:r>
          </a:p>
        </p:txBody>
      </p:sp>
      <p:pic>
        <p:nvPicPr>
          <p:cNvPr id="1026" name="Picture 2" descr="Infographic shows U.S. Greenhouse Gas Emissions in 2019: 3% Fluorinated gases, 7% Nitrious oxide (N2O), 10% Methane (CH4), and 80% Carbon dioxide (CO2); Total U.S. Greenhouse Gas Emissions by Economic Sector in 2019: 29% Transportation, 25% Electricity Generation, 23% Industry, 10% Agriculture, 7% Commercial, 6% Residential.">
            <a:extLst>
              <a:ext uri="{FF2B5EF4-FFF2-40B4-BE49-F238E27FC236}">
                <a16:creationId xmlns:a16="http://schemas.microsoft.com/office/drawing/2014/main" id="{26001208-1EF5-3946-A4FE-B01913E68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66" y="1613848"/>
            <a:ext cx="9868593" cy="47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60B84-886F-4344-A036-10575F3C02CF}"/>
              </a:ext>
            </a:extLst>
          </p:cNvPr>
          <p:cNvSpPr txBox="1"/>
          <p:nvPr/>
        </p:nvSpPr>
        <p:spPr>
          <a:xfrm>
            <a:off x="916725" y="6296521"/>
            <a:ext cx="5538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Source:</a:t>
            </a:r>
            <a:r>
              <a:rPr lang="en-US" sz="1200" dirty="0"/>
              <a:t> U.S. EPA (2021; https://</a:t>
            </a:r>
            <a:r>
              <a:rPr lang="en-US" sz="1200" dirty="0" err="1"/>
              <a:t>cfpub.epa.gov</a:t>
            </a:r>
            <a:r>
              <a:rPr lang="en-US" sz="1200" dirty="0"/>
              <a:t>/</a:t>
            </a:r>
            <a:r>
              <a:rPr lang="en-US" sz="1200" dirty="0" err="1"/>
              <a:t>ghgdata</a:t>
            </a:r>
            <a:r>
              <a:rPr lang="en-US" sz="1200" dirty="0"/>
              <a:t>/</a:t>
            </a:r>
            <a:r>
              <a:rPr lang="en-US" sz="1200" dirty="0" err="1"/>
              <a:t>inventoryexplorer</a:t>
            </a:r>
            <a:r>
              <a:rPr lang="en-US" sz="1200" dirty="0"/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3998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A229B-C1F8-CD49-9FBD-423AB7FA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Cows make lots of methane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880B8D-B3EB-524F-AE4E-AFC708B8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32848" r="15931" b="21939"/>
          <a:stretch/>
        </p:blipFill>
        <p:spPr>
          <a:xfrm>
            <a:off x="699888" y="1600932"/>
            <a:ext cx="11070680" cy="3940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8FDE8D-A86F-8F40-8B21-4681BE99B72E}"/>
              </a:ext>
            </a:extLst>
          </p:cNvPr>
          <p:cNvSpPr txBox="1"/>
          <p:nvPr/>
        </p:nvSpPr>
        <p:spPr>
          <a:xfrm>
            <a:off x="131938" y="6354375"/>
            <a:ext cx="553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</a:t>
            </a:r>
            <a:r>
              <a:rPr lang="en-US" sz="1200" dirty="0"/>
              <a:t> U.S. EPA (2022; https://</a:t>
            </a:r>
            <a:r>
              <a:rPr lang="en-US" sz="1200" dirty="0" err="1"/>
              <a:t>cfpub.epa.gov</a:t>
            </a:r>
            <a:r>
              <a:rPr lang="en-US" sz="1200" dirty="0"/>
              <a:t>/</a:t>
            </a:r>
            <a:r>
              <a:rPr lang="en-US" sz="1200" dirty="0" err="1"/>
              <a:t>ghgdata</a:t>
            </a:r>
            <a:r>
              <a:rPr lang="en-US" sz="1200" dirty="0"/>
              <a:t>/</a:t>
            </a:r>
            <a:r>
              <a:rPr lang="en-US" sz="1200" dirty="0" err="1"/>
              <a:t>inventoryexplorer</a:t>
            </a:r>
            <a:r>
              <a:rPr lang="en-US" sz="1200" dirty="0"/>
              <a:t>/).</a:t>
            </a:r>
          </a:p>
        </p:txBody>
      </p:sp>
    </p:spTree>
    <p:extLst>
      <p:ext uri="{BB962C8B-B14F-4D97-AF65-F5344CB8AC3E}">
        <p14:creationId xmlns:p14="http://schemas.microsoft.com/office/powerpoint/2010/main" val="33067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744E2F-CDF2-4568-A840-18EC25C97AB7}"/>
              </a:ext>
            </a:extLst>
          </p:cNvPr>
          <p:cNvSpPr/>
          <p:nvPr/>
        </p:nvSpPr>
        <p:spPr>
          <a:xfrm>
            <a:off x="8791575" y="4610100"/>
            <a:ext cx="3400425" cy="218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006AD-732E-344F-9495-813FA59BA3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15" y="357033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Methane output per kg of milk is falling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B338F0-B8C0-2745-BD1A-9FB74B864F3F}"/>
              </a:ext>
            </a:extLst>
          </p:cNvPr>
          <p:cNvGrpSpPr/>
          <p:nvPr/>
        </p:nvGrpSpPr>
        <p:grpSpPr>
          <a:xfrm>
            <a:off x="171060" y="1889777"/>
            <a:ext cx="11705247" cy="4872362"/>
            <a:chOff x="171058" y="1986742"/>
            <a:chExt cx="11705247" cy="4872362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BA7E34BC-FDF9-E747-9AFA-64C213D6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0" t="21454" r="20296" b="28849"/>
            <a:stretch/>
          </p:blipFill>
          <p:spPr>
            <a:xfrm>
              <a:off x="315695" y="1986742"/>
              <a:ext cx="11560610" cy="45227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E5F7F3-172D-BF42-819D-11AB6DAEE10B}"/>
                </a:ext>
              </a:extLst>
            </p:cNvPr>
            <p:cNvSpPr txBox="1"/>
            <p:nvPr/>
          </p:nvSpPr>
          <p:spPr>
            <a:xfrm>
              <a:off x="171058" y="6582105"/>
              <a:ext cx="5049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/>
                <a:t>Source:</a:t>
              </a:r>
              <a:r>
                <a:rPr lang="en-US" sz="1200" dirty="0"/>
                <a:t> FAO (2019; https://</a:t>
              </a:r>
              <a:r>
                <a:rPr lang="en-US" sz="1200" dirty="0" err="1"/>
                <a:t>www.fao.org</a:t>
              </a:r>
              <a:r>
                <a:rPr lang="en-US" sz="1200" dirty="0"/>
                <a:t>/3/CA2929EN/ca2929en.pdf).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8E3666E-EC0D-DA58-37FD-8D129088CBEB}"/>
              </a:ext>
            </a:extLst>
          </p:cNvPr>
          <p:cNvSpPr/>
          <p:nvPr/>
        </p:nvSpPr>
        <p:spPr>
          <a:xfrm>
            <a:off x="4199766" y="3196354"/>
            <a:ext cx="1383738" cy="301832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52664"/>
      </p:ext>
    </p:extLst>
  </p:cSld>
  <p:clrMapOvr>
    <a:masterClrMapping/>
  </p:clrMapOvr>
</p:sld>
</file>

<file path=ppt/theme/theme1.xml><?xml version="1.0" encoding="utf-8"?>
<a:theme xmlns:a="http://schemas.openxmlformats.org/drawingml/2006/main" name="Peak">
  <a:themeElements>
    <a:clrScheme name="Peak">
      <a:dk1>
        <a:srgbClr val="5F5F5F"/>
      </a:dk1>
      <a:lt1>
        <a:sysClr val="window" lastClr="FFFFFF"/>
      </a:lt1>
      <a:dk2>
        <a:srgbClr val="8E258D"/>
      </a:dk2>
      <a:lt2>
        <a:srgbClr val="F8F8F8"/>
      </a:lt2>
      <a:accent1>
        <a:srgbClr val="8E258D"/>
      </a:accent1>
      <a:accent2>
        <a:srgbClr val="808080"/>
      </a:accent2>
      <a:accent3>
        <a:srgbClr val="C286A7"/>
      </a:accent3>
      <a:accent4>
        <a:srgbClr val="DDDDDD"/>
      </a:accent4>
      <a:accent5>
        <a:srgbClr val="5F5F5F"/>
      </a:accent5>
      <a:accent6>
        <a:srgbClr val="4D4D4D"/>
      </a:accent6>
      <a:hlink>
        <a:srgbClr val="C286A7"/>
      </a:hlink>
      <a:folHlink>
        <a:srgbClr val="919191"/>
      </a:folHlink>
    </a:clrScheme>
    <a:fontScheme name="Leelawadee">
      <a:majorFont>
        <a:latin typeface="Leelawadee"/>
        <a:ea typeface=""/>
        <a:cs typeface=""/>
      </a:majorFont>
      <a:minorFont>
        <a:latin typeface="Leelawade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AK" id="{C0DAB73E-669B-4935-AC2E-7731829592D4}" vid="{AE77D09D-D06D-4B01-8203-41511279F9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D565A88A19914888B31AE27E8A9E69" ma:contentTypeVersion="12" ma:contentTypeDescription="Create a new document." ma:contentTypeScope="" ma:versionID="e8dafbb05e64b58856ccfbd6b3db0405">
  <xsd:schema xmlns:xsd="http://www.w3.org/2001/XMLSchema" xmlns:xs="http://www.w3.org/2001/XMLSchema" xmlns:p="http://schemas.microsoft.com/office/2006/metadata/properties" xmlns:ns2="a1d297ba-8e74-4dce-8042-5b03bc1f93fa" xmlns:ns3="50a2bd74-e7b2-4070-9a85-8f7a08e7c9ab" targetNamespace="http://schemas.microsoft.com/office/2006/metadata/properties" ma:root="true" ma:fieldsID="71c1f91c17b331541dc8ae890a636033" ns2:_="" ns3:_="">
    <xsd:import namespace="a1d297ba-8e74-4dce-8042-5b03bc1f93fa"/>
    <xsd:import namespace="50a2bd74-e7b2-4070-9a85-8f7a08e7c9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297ba-8e74-4dce-8042-5b03bc1f93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2bd74-e7b2-4070-9a85-8f7a08e7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872C43-4582-4BEB-9F67-7E5D32DF4D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637939-EA31-4209-AB84-BA43C947207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1d297ba-8e74-4dce-8042-5b03bc1f93f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EB6330-8D5C-405C-88D7-BDD0CA022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297ba-8e74-4dce-8042-5b03bc1f93fa"/>
    <ds:schemaRef ds:uri="50a2bd74-e7b2-4070-9a85-8f7a08e7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1148</Words>
  <Application>Microsoft Macintosh PowerPoint</Application>
  <PresentationFormat>Widescreen</PresentationFormat>
  <Paragraphs>207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Leelawadee</vt:lpstr>
      <vt:lpstr>Tahoma</vt:lpstr>
      <vt:lpstr>Peak</vt:lpstr>
      <vt:lpstr>What is the cow of the future, and how will we create her?</vt:lpstr>
      <vt:lpstr>Topics for discussion</vt:lpstr>
      <vt:lpstr>Why do we need a cow of the future?</vt:lpstr>
      <vt:lpstr>You can’t milk the same cow forever</vt:lpstr>
      <vt:lpstr>We’re under pressure to do more with less</vt:lpstr>
      <vt:lpstr>Animal foods are dense in nutrients</vt:lpstr>
      <vt:lpstr>Dairy has a role to play in climate action</vt:lpstr>
      <vt:lpstr>Cows make lots of methane</vt:lpstr>
      <vt:lpstr>Methane output per kg of milk is falling</vt:lpstr>
      <vt:lpstr>The bottom line</vt:lpstr>
      <vt:lpstr>How will we create the cow of the future?</vt:lpstr>
      <vt:lpstr>PowerPoint Presentation</vt:lpstr>
      <vt:lpstr>Traditional phenotyping scheme</vt:lpstr>
      <vt:lpstr>Alternative phenotyping scheme</vt:lpstr>
      <vt:lpstr>What about the milk sample?</vt:lpstr>
      <vt:lpstr>Genomics is helping us go faster</vt:lpstr>
      <vt:lpstr>What is gene editing?</vt:lpstr>
      <vt:lpstr>Cloning</vt:lpstr>
      <vt:lpstr>Surrogate sire technology</vt:lpstr>
      <vt:lpstr>In vitro breeding</vt:lpstr>
      <vt:lpstr>Biological sexing</vt:lpstr>
      <vt:lpstr>PowerPoint Presentation</vt:lpstr>
      <vt:lpstr>Breaking news!</vt:lpstr>
      <vt:lpstr>PowerPoint Presentation</vt:lpstr>
      <vt:lpstr>What will the cow of the future look like?</vt:lpstr>
      <vt:lpstr>What’s the best cow we can make?</vt:lpstr>
      <vt:lpstr>What do 50 y of genetic progress look like?</vt:lpstr>
      <vt:lpstr>What are we actually trying to improve?</vt:lpstr>
      <vt:lpstr>What do I think she’ll look like?</vt:lpstr>
      <vt:lpstr>Is this the best cow for Argentina?</vt:lpstr>
      <vt:lpstr>Some closing thoughts</vt:lpstr>
      <vt:lpstr>Do we know what we don’t know?</vt:lpstr>
      <vt:lpstr>Who will watch the watchers?</vt:lpstr>
      <vt:lpstr>This is a team sport</vt:lpstr>
      <vt:lpstr>Conclusions</vt:lpstr>
    </vt:vector>
  </TitlesOfParts>
  <Company>Alta 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Kadijk</dc:creator>
  <cp:lastModifiedBy>John Cole</cp:lastModifiedBy>
  <cp:revision>54</cp:revision>
  <dcterms:created xsi:type="dcterms:W3CDTF">2015-10-15T13:30:25Z</dcterms:created>
  <dcterms:modified xsi:type="dcterms:W3CDTF">2022-10-14T14:32:13Z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0x0101004AD565A88A19914888B31AE27E8A9E69</vt:lpwstr>
  </property>
</Properties>
</file>